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8" r:id="rId7"/>
    <p:sldId id="261" r:id="rId8"/>
    <p:sldId id="262" r:id="rId9"/>
    <p:sldId id="263" r:id="rId10"/>
    <p:sldId id="266" r:id="rId11"/>
    <p:sldId id="267" r:id="rId12"/>
    <p:sldId id="264"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02" y="-29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2/27/2016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2/27/2016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Blood Coagulant </a:t>
            </a:r>
            <a:r>
              <a:rPr lang="en-US" smtClean="0"/>
              <a:t>Analyzer</a:t>
            </a:r>
            <a:endParaRPr lang="en-US"/>
          </a:p>
        </p:txBody>
      </p:sp>
      <p:sp>
        <p:nvSpPr>
          <p:cNvPr id="3" name="Subtitle 2"/>
          <p:cNvSpPr>
            <a:spLocks noGrp="1"/>
          </p:cNvSpPr>
          <p:nvPr>
            <p:ph type="subTitle" idx="1"/>
          </p:nvPr>
        </p:nvSpPr>
        <p:spPr>
          <a:xfrm>
            <a:off x="533400" y="3228536"/>
            <a:ext cx="7854696" cy="505264"/>
          </a:xfrm>
        </p:spPr>
        <p:txBody>
          <a:bodyPr/>
          <a:lstStyle/>
          <a:p>
            <a:r>
              <a:rPr lang="en-US" smtClean="0"/>
              <a:t>Basuki Rahmat</a:t>
            </a:r>
            <a:endParaRPr lang="en-US"/>
          </a:p>
        </p:txBody>
      </p:sp>
      <p:sp>
        <p:nvSpPr>
          <p:cNvPr id="4" name="Subtitle 2"/>
          <p:cNvSpPr txBox="1">
            <a:spLocks/>
          </p:cNvSpPr>
          <p:nvPr/>
        </p:nvSpPr>
        <p:spPr>
          <a:xfrm>
            <a:off x="3733800" y="762000"/>
            <a:ext cx="4806696" cy="1066800"/>
          </a:xfrm>
          <a:prstGeom prst="rect">
            <a:avLst/>
          </a:prstGeom>
        </p:spPr>
        <p:txBody>
          <a:bodyPr vert="horz" lIns="0" rIns="18288">
            <a:normAutofit/>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r>
              <a:rPr lang="en-US"/>
              <a:t>A</a:t>
            </a:r>
            <a:r>
              <a:rPr lang="en-US" smtClean="0"/>
              <a:t>lat Laboratorium Klinik Lanjut</a:t>
            </a:r>
          </a:p>
          <a:p>
            <a:r>
              <a:rPr lang="en-US" smtClean="0"/>
              <a:t>Teori</a:t>
            </a:r>
            <a:endParaRPr lang="en-US"/>
          </a:p>
        </p:txBody>
      </p:sp>
    </p:spTree>
    <p:extLst>
      <p:ext uri="{BB962C8B-B14F-4D97-AF65-F5344CB8AC3E}">
        <p14:creationId xmlns:p14="http://schemas.microsoft.com/office/powerpoint/2010/main" val="24081551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92500" lnSpcReduction="10000"/>
          </a:bodyPr>
          <a:lstStyle/>
          <a:p>
            <a:pPr marL="0" indent="0">
              <a:buNone/>
            </a:pPr>
            <a:r>
              <a:rPr lang="en-US"/>
              <a:t>Untuk mengetahui hubungan antara koagulasi darah dan cahaya terhambur, dapat dilakukan pemeriksaan dengan langkah-langkah sebagai berikut</a:t>
            </a:r>
            <a:r>
              <a:rPr lang="en-US" smtClean="0"/>
              <a:t>:</a:t>
            </a:r>
          </a:p>
          <a:p>
            <a:pPr marL="0" indent="0">
              <a:buNone/>
            </a:pPr>
            <a:endParaRPr lang="en-US" smtClean="0"/>
          </a:p>
          <a:p>
            <a:pPr lvl="0"/>
            <a:r>
              <a:rPr lang="en-US"/>
              <a:t>Tambahkan reagen yang telah diinkubasi ke plasma yang juga telah diinkubasi dalam jangka waktu tertentu.</a:t>
            </a:r>
          </a:p>
          <a:p>
            <a:pPr lvl="0"/>
            <a:r>
              <a:rPr lang="en-US"/>
              <a:t>Sesaat setelah reagen ditambahkan, cahaya terhambur lemah dan hampir tidak ada perubahan pada sediaan.</a:t>
            </a:r>
          </a:p>
          <a:p>
            <a:pPr lvl="0"/>
            <a:r>
              <a:rPr lang="en-US"/>
              <a:t>Saat reaksi mulai berlangsung, serat fibrin mulai terbentuk. Pada saat yang sama, sediaan menjadi keruh sehingga terdeteksi peningkatan yang tajam pada intensitas cahaya terhambur.</a:t>
            </a:r>
          </a:p>
          <a:p>
            <a:r>
              <a:rPr lang="en-US"/>
              <a:t>Setelah proses koagulasi selesai, peningkatan intensitas hilang dan menjadi stabil pada level tertentu.</a:t>
            </a:r>
          </a:p>
          <a:p>
            <a:endParaRPr lang="en-US"/>
          </a:p>
        </p:txBody>
      </p:sp>
    </p:spTree>
    <p:extLst>
      <p:ext uri="{BB962C8B-B14F-4D97-AF65-F5344CB8AC3E}">
        <p14:creationId xmlns:p14="http://schemas.microsoft.com/office/powerpoint/2010/main" val="621021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76800"/>
            <a:ext cx="8229600" cy="609600"/>
          </a:xfrm>
        </p:spPr>
        <p:txBody>
          <a:bodyPr/>
          <a:lstStyle/>
          <a:p>
            <a:pPr marL="0" indent="0">
              <a:buNone/>
            </a:pPr>
            <a:r>
              <a:rPr lang="en-US"/>
              <a:t>Waktu koagulasi darah dan intensitas cahaya terhambur</a:t>
            </a:r>
          </a:p>
        </p:txBody>
      </p:sp>
      <p:pic>
        <p:nvPicPr>
          <p:cNvPr id="4" name="Picture 3"/>
          <p:cNvPicPr/>
          <p:nvPr/>
        </p:nvPicPr>
        <p:blipFill>
          <a:blip r:embed="rId2"/>
          <a:srcRect/>
          <a:stretch>
            <a:fillRect/>
          </a:stretch>
        </p:blipFill>
        <p:spPr bwMode="auto">
          <a:xfrm>
            <a:off x="1200150" y="914400"/>
            <a:ext cx="5886450" cy="3657600"/>
          </a:xfrm>
          <a:prstGeom prst="rect">
            <a:avLst/>
          </a:prstGeom>
          <a:noFill/>
          <a:ln w="9525">
            <a:noFill/>
            <a:miter lim="800000"/>
            <a:headEnd/>
            <a:tailEnd/>
          </a:ln>
        </p:spPr>
      </p:pic>
    </p:spTree>
    <p:extLst>
      <p:ext uri="{BB962C8B-B14F-4D97-AF65-F5344CB8AC3E}">
        <p14:creationId xmlns:p14="http://schemas.microsoft.com/office/powerpoint/2010/main" val="32626940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716280"/>
            <a:ext cx="8229600" cy="883920"/>
          </a:xfrm>
        </p:spPr>
        <p:txBody>
          <a:bodyPr>
            <a:normAutofit/>
          </a:bodyPr>
          <a:lstStyle/>
          <a:p>
            <a:pPr algn="just"/>
            <a:r>
              <a:rPr lang="id-ID" i="1"/>
              <a:t>Coagulation analyzer</a:t>
            </a:r>
            <a:r>
              <a:rPr lang="id-ID"/>
              <a:t> yang beredar di pasar memiliki kelebihan yang </a:t>
            </a:r>
            <a:r>
              <a:rPr lang="id-ID" smtClean="0"/>
              <a:t>berbeda.</a:t>
            </a:r>
            <a:endParaRPr lang="en-US"/>
          </a:p>
        </p:txBody>
      </p:sp>
      <p:pic>
        <p:nvPicPr>
          <p:cNvPr id="1025" name="Picture 1"/>
          <p:cNvPicPr>
            <a:picLocks noChangeAspect="1" noChangeArrowheads="1"/>
          </p:cNvPicPr>
          <p:nvPr/>
        </p:nvPicPr>
        <p:blipFill rotWithShape="1">
          <a:blip r:embed="rId2">
            <a:extLst>
              <a:ext uri="{28A0092B-C50C-407E-A947-70E740481C1C}">
                <a14:useLocalDpi xmlns:a14="http://schemas.microsoft.com/office/drawing/2010/main" val="0"/>
              </a:ext>
            </a:extLst>
          </a:blip>
          <a:srcRect l="24598" t="20982" r="24451" b="16517"/>
          <a:stretch/>
        </p:blipFill>
        <p:spPr bwMode="auto">
          <a:xfrm>
            <a:off x="1219200" y="1600200"/>
            <a:ext cx="66294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61870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Definisi :</a:t>
            </a:r>
            <a:endParaRPr lang="en-US"/>
          </a:p>
        </p:txBody>
      </p:sp>
      <p:sp>
        <p:nvSpPr>
          <p:cNvPr id="3" name="Content Placeholder 2"/>
          <p:cNvSpPr>
            <a:spLocks noGrp="1"/>
          </p:cNvSpPr>
          <p:nvPr>
            <p:ph idx="1"/>
          </p:nvPr>
        </p:nvSpPr>
        <p:spPr>
          <a:xfrm>
            <a:off x="457200" y="1935480"/>
            <a:ext cx="8229600" cy="4236720"/>
          </a:xfrm>
        </p:spPr>
        <p:txBody>
          <a:bodyPr>
            <a:normAutofit/>
          </a:bodyPr>
          <a:lstStyle/>
          <a:p>
            <a:pPr algn="just"/>
            <a:r>
              <a:rPr lang="id-ID"/>
              <a:t>Hemostasis: keadaan seimbang antara faktor pembekuan dan faktor fibrinolitik hingga darah tetap mengalir. Defisiensi faktor pembekuan dapat menyebabkan perdarahan dan defisiensi faktor fibrinolitik dapat menyebabkan trombosis. Dalam kasus terjadinya luka, hemostasis adalah mekanisme untuk menghentikan dan mencegah </a:t>
            </a:r>
            <a:r>
              <a:rPr lang="id-ID" smtClean="0"/>
              <a:t>perdarahan</a:t>
            </a:r>
            <a:r>
              <a:rPr lang="en-US" smtClean="0"/>
              <a:t>.</a:t>
            </a:r>
          </a:p>
          <a:p>
            <a:pPr algn="just"/>
            <a:r>
              <a:rPr lang="id-ID" i="1"/>
              <a:t>Fibrinogen </a:t>
            </a:r>
            <a:r>
              <a:rPr lang="id-ID"/>
              <a:t>(Fbg)</a:t>
            </a:r>
            <a:r>
              <a:rPr lang="id-ID" i="1"/>
              <a:t>:</a:t>
            </a:r>
            <a:r>
              <a:rPr lang="id-ID"/>
              <a:t> tes yang dipakai untuk mengukur kadar (kuantitas) </a:t>
            </a:r>
            <a:r>
              <a:rPr lang="id-ID" smtClean="0"/>
              <a:t>fibrinogen</a:t>
            </a:r>
            <a:r>
              <a:rPr lang="en-US" smtClean="0"/>
              <a:t>.</a:t>
            </a:r>
          </a:p>
          <a:p>
            <a:pPr algn="just"/>
            <a:endParaRPr lang="en-US"/>
          </a:p>
        </p:txBody>
      </p:sp>
    </p:spTree>
    <p:extLst>
      <p:ext uri="{BB962C8B-B14F-4D97-AF65-F5344CB8AC3E}">
        <p14:creationId xmlns:p14="http://schemas.microsoft.com/office/powerpoint/2010/main" val="2462506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Pengertian :</a:t>
            </a:r>
            <a:endParaRPr lang="en-US"/>
          </a:p>
        </p:txBody>
      </p:sp>
      <p:sp>
        <p:nvSpPr>
          <p:cNvPr id="3" name="Content Placeholder 2"/>
          <p:cNvSpPr>
            <a:spLocks noGrp="1"/>
          </p:cNvSpPr>
          <p:nvPr>
            <p:ph idx="1"/>
          </p:nvPr>
        </p:nvSpPr>
        <p:spPr/>
        <p:txBody>
          <a:bodyPr>
            <a:normAutofit fontScale="92500" lnSpcReduction="20000"/>
          </a:bodyPr>
          <a:lstStyle/>
          <a:p>
            <a:pPr algn="just"/>
            <a:r>
              <a:rPr lang="id-ID" i="1"/>
              <a:t>Coagulation analyzer</a:t>
            </a:r>
            <a:r>
              <a:rPr lang="id-ID"/>
              <a:t> atau </a:t>
            </a:r>
            <a:r>
              <a:rPr lang="id-ID" i="1"/>
              <a:t>blood coagulation analyzer</a:t>
            </a:r>
            <a:r>
              <a:rPr lang="id-ID"/>
              <a:t> adalah peralatan yang dapat mengukur kuantitas faktor-faktor yang berperan </a:t>
            </a:r>
            <a:r>
              <a:rPr lang="id-ID" smtClean="0"/>
              <a:t>pada </a:t>
            </a:r>
            <a:r>
              <a:rPr lang="id-ID"/>
              <a:t>proses </a:t>
            </a:r>
            <a:r>
              <a:rPr lang="id-ID" i="1"/>
              <a:t>hemostasis</a:t>
            </a:r>
            <a:r>
              <a:rPr lang="id-ID" smtClean="0"/>
              <a:t>.</a:t>
            </a:r>
            <a:endParaRPr lang="en-US" smtClean="0"/>
          </a:p>
          <a:p>
            <a:pPr algn="just"/>
            <a:r>
              <a:rPr lang="id-ID"/>
              <a:t>Alat ini digunakan terutama untuk mendeteksi kelainan pada pembekuan darah yang berhubungan dengan penyakit tromboembolitik, trombositopenia, fungsi hati yang buruk, hemofilia, penyakit von Willebrand, dan kondisi </a:t>
            </a:r>
            <a:r>
              <a:rPr lang="id-ID" smtClean="0"/>
              <a:t>lain</a:t>
            </a:r>
            <a:endParaRPr lang="en-US" smtClean="0"/>
          </a:p>
          <a:p>
            <a:pPr algn="just"/>
            <a:r>
              <a:rPr lang="id-ID" i="1"/>
              <a:t>Coagulation analyzer</a:t>
            </a:r>
            <a:r>
              <a:rPr lang="id-ID"/>
              <a:t> juga digunakan untuk mengamati efek obat, seperti heparin, antikoagulan oral, zat-zat trombolitik, dan agen anti trombosit pada seluruh komponen darah, serta mengamati efek terapi komponen darah.</a:t>
            </a:r>
            <a:endParaRPr lang="en-US" smtClean="0"/>
          </a:p>
          <a:p>
            <a:pPr algn="just"/>
            <a:endParaRPr lang="en-US"/>
          </a:p>
        </p:txBody>
      </p:sp>
    </p:spTree>
    <p:extLst>
      <p:ext uri="{BB962C8B-B14F-4D97-AF65-F5344CB8AC3E}">
        <p14:creationId xmlns:p14="http://schemas.microsoft.com/office/powerpoint/2010/main" val="1176396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Prinsip Kerja :</a:t>
            </a:r>
            <a:endParaRPr lang="en-US"/>
          </a:p>
        </p:txBody>
      </p:sp>
      <p:sp>
        <p:nvSpPr>
          <p:cNvPr id="3" name="Content Placeholder 2"/>
          <p:cNvSpPr>
            <a:spLocks noGrp="1"/>
          </p:cNvSpPr>
          <p:nvPr>
            <p:ph idx="1"/>
          </p:nvPr>
        </p:nvSpPr>
        <p:spPr>
          <a:xfrm>
            <a:off x="457200" y="1935480"/>
            <a:ext cx="8229600" cy="2407920"/>
          </a:xfrm>
        </p:spPr>
        <p:txBody>
          <a:bodyPr>
            <a:normAutofit lnSpcReduction="10000"/>
          </a:bodyPr>
          <a:lstStyle/>
          <a:p>
            <a:pPr algn="just"/>
            <a:r>
              <a:rPr lang="id-ID"/>
              <a:t>Prinsip kerja pengukuran dengan metode deteksi mekanik atau kimia ini adalah dengan menginkubasi plasma darah dalam jumlah tertentu serta periode waktu tertentu, lalu dicampur dengan reagen sehingga terjadi proses pembekuan, yang dideteksi melalui terbentuknya fibrin.</a:t>
            </a:r>
            <a:endParaRPr lang="en-US"/>
          </a:p>
        </p:txBody>
      </p:sp>
    </p:spTree>
    <p:extLst>
      <p:ext uri="{BB962C8B-B14F-4D97-AF65-F5344CB8AC3E}">
        <p14:creationId xmlns:p14="http://schemas.microsoft.com/office/powerpoint/2010/main" val="3200432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Metode Yang Digunakan :</a:t>
            </a:r>
            <a:endParaRPr lang="en-US"/>
          </a:p>
        </p:txBody>
      </p:sp>
      <p:sp>
        <p:nvSpPr>
          <p:cNvPr id="3" name="Content Placeholder 2"/>
          <p:cNvSpPr>
            <a:spLocks noGrp="1"/>
          </p:cNvSpPr>
          <p:nvPr>
            <p:ph idx="1"/>
          </p:nvPr>
        </p:nvSpPr>
        <p:spPr>
          <a:xfrm>
            <a:off x="457200" y="1935480"/>
            <a:ext cx="8229600" cy="1417320"/>
          </a:xfrm>
        </p:spPr>
        <p:txBody>
          <a:bodyPr>
            <a:normAutofit lnSpcReduction="10000"/>
          </a:bodyPr>
          <a:lstStyle/>
          <a:p>
            <a:r>
              <a:rPr lang="en-US" smtClean="0"/>
              <a:t>D</a:t>
            </a:r>
            <a:r>
              <a:rPr lang="id-ID" smtClean="0"/>
              <a:t>eteksi mekanik</a:t>
            </a:r>
            <a:endParaRPr lang="en-US" smtClean="0"/>
          </a:p>
          <a:p>
            <a:r>
              <a:rPr lang="en-US" smtClean="0"/>
              <a:t>D</a:t>
            </a:r>
            <a:r>
              <a:rPr lang="id-ID" smtClean="0"/>
              <a:t>eteksi optik</a:t>
            </a:r>
            <a:endParaRPr lang="en-US" smtClean="0"/>
          </a:p>
          <a:p>
            <a:r>
              <a:rPr lang="id-ID" i="1" smtClean="0"/>
              <a:t>Amperometric detection</a:t>
            </a:r>
            <a:endParaRPr lang="en-US"/>
          </a:p>
        </p:txBody>
      </p:sp>
    </p:spTree>
    <p:extLst>
      <p:ext uri="{BB962C8B-B14F-4D97-AF65-F5344CB8AC3E}">
        <p14:creationId xmlns:p14="http://schemas.microsoft.com/office/powerpoint/2010/main" val="2132865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Deteksi mekanik:</a:t>
            </a:r>
          </a:p>
        </p:txBody>
      </p:sp>
      <p:sp>
        <p:nvSpPr>
          <p:cNvPr id="3" name="Content Placeholder 2"/>
          <p:cNvSpPr>
            <a:spLocks noGrp="1"/>
          </p:cNvSpPr>
          <p:nvPr>
            <p:ph idx="1"/>
          </p:nvPr>
        </p:nvSpPr>
        <p:spPr/>
        <p:txBody>
          <a:bodyPr>
            <a:normAutofit fontScale="85000" lnSpcReduction="20000"/>
          </a:bodyPr>
          <a:lstStyle/>
          <a:p>
            <a:endParaRPr lang="en-US"/>
          </a:p>
          <a:p>
            <a:pPr lvl="0"/>
            <a:r>
              <a:rPr lang="id-ID"/>
              <a:t>Elektromekanis, pengukuran dilakukan berdasarkan perubahan besaran arus oleh serat fibrin</a:t>
            </a:r>
            <a:endParaRPr lang="en-US"/>
          </a:p>
          <a:p>
            <a:r>
              <a:rPr lang="id-ID"/>
              <a:t>Sebuah probe dua elektroda dengan arus yang mengalir diantara keduanya dimasukkan ke dalam wadah berisi plasma dan reagen. Terbentuknya fibrin di antara elektroda akan merubah besaran arus yang mengalir di antara kedua elektroda tersebut (fibrometer)</a:t>
            </a:r>
            <a:endParaRPr lang="en-US"/>
          </a:p>
          <a:p>
            <a:pPr lvl="0"/>
            <a:r>
              <a:rPr lang="id-ID"/>
              <a:t>Elektromagnetomekanis, pengukuran dilakukan berdasarkan peningkatan viskositas plasma saat fibrin terbentuk</a:t>
            </a:r>
            <a:endParaRPr lang="en-US"/>
          </a:p>
          <a:p>
            <a:r>
              <a:rPr lang="id-ID"/>
              <a:t>Osilasi dari bola logam di dalam kuvet yang berada pada medan elektromagnetik diamati. Saat pembekuan plasma terjadi, pergerakan bola akan melambat dan digunakan sebagai titik akhir pengukuran.</a:t>
            </a:r>
            <a:endParaRPr lang="en-US"/>
          </a:p>
          <a:p>
            <a:endParaRPr lang="en-US"/>
          </a:p>
        </p:txBody>
      </p:sp>
    </p:spTree>
    <p:extLst>
      <p:ext uri="{BB962C8B-B14F-4D97-AF65-F5344CB8AC3E}">
        <p14:creationId xmlns:p14="http://schemas.microsoft.com/office/powerpoint/2010/main" val="19354681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algn="just"/>
            <a:r>
              <a:rPr lang="en-US" sz="2400" smtClean="0">
                <a:solidFill>
                  <a:schemeClr val="tx1"/>
                </a:solidFill>
              </a:rPr>
              <a:t>Contoh Jumlah Sampel yang dibutuhkan dalam metode deteksi Mekanik/kimia</a:t>
            </a:r>
            <a:endParaRPr lang="en-US" sz="240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176556872"/>
              </p:ext>
            </p:extLst>
          </p:nvPr>
        </p:nvGraphicFramePr>
        <p:xfrm>
          <a:off x="762000" y="1752600"/>
          <a:ext cx="7543800" cy="4038600"/>
        </p:xfrm>
        <a:graphic>
          <a:graphicData uri="http://schemas.openxmlformats.org/drawingml/2006/table">
            <a:tbl>
              <a:tblPr firstRow="1" firstCol="1" bandRow="1">
                <a:tableStyleId>{5C22544A-7EE6-4342-B048-85BDC9FD1C3A}</a:tableStyleId>
              </a:tblPr>
              <a:tblGrid>
                <a:gridCol w="6242322"/>
                <a:gridCol w="1301478"/>
              </a:tblGrid>
              <a:tr h="629225">
                <a:tc>
                  <a:txBody>
                    <a:bodyPr/>
                    <a:lstStyle/>
                    <a:p>
                      <a:pPr algn="ctr">
                        <a:lnSpc>
                          <a:spcPct val="115000"/>
                        </a:lnSpc>
                        <a:spcAft>
                          <a:spcPts val="600"/>
                        </a:spcAft>
                      </a:pPr>
                      <a:r>
                        <a:rPr lang="id-ID" sz="1800">
                          <a:solidFill>
                            <a:schemeClr val="tx1"/>
                          </a:solidFill>
                          <a:effectLst/>
                        </a:rPr>
                        <a:t>Parameter yang di ukur</a:t>
                      </a:r>
                      <a:endParaRPr lang="en-US" sz="1800">
                        <a:solidFill>
                          <a:schemeClr val="tx1"/>
                        </a:solidFill>
                        <a:effectLst/>
                        <a:latin typeface="Times New Roman"/>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600"/>
                        </a:spcAft>
                      </a:pPr>
                      <a:r>
                        <a:rPr lang="en-US" sz="1800">
                          <a:solidFill>
                            <a:schemeClr val="tx1"/>
                          </a:solidFill>
                          <a:effectLst/>
                        </a:rPr>
                        <a:t>Jumlah</a:t>
                      </a:r>
                      <a:r>
                        <a:rPr lang="id-ID" sz="1800">
                          <a:solidFill>
                            <a:schemeClr val="tx1"/>
                          </a:solidFill>
                          <a:effectLst/>
                        </a:rPr>
                        <a:t> sampel</a:t>
                      </a:r>
                      <a:endParaRPr lang="en-US" sz="1800">
                        <a:solidFill>
                          <a:schemeClr val="tx1"/>
                        </a:solidFill>
                        <a:effectLst/>
                        <a:latin typeface="Times New Roman"/>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340">
                <a:tc>
                  <a:txBody>
                    <a:bodyPr/>
                    <a:lstStyle/>
                    <a:p>
                      <a:pPr algn="just">
                        <a:lnSpc>
                          <a:spcPct val="115000"/>
                        </a:lnSpc>
                        <a:spcAft>
                          <a:spcPts val="600"/>
                        </a:spcAft>
                      </a:pPr>
                      <a:r>
                        <a:rPr lang="en-US" sz="1800">
                          <a:solidFill>
                            <a:schemeClr val="tx1"/>
                          </a:solidFill>
                          <a:effectLst/>
                        </a:rPr>
                        <a:t>Prothombin Time (PT)</a:t>
                      </a:r>
                      <a:endParaRPr lang="en-US" sz="1800">
                        <a:solidFill>
                          <a:schemeClr val="tx1"/>
                        </a:solidFill>
                        <a:effectLst/>
                        <a:latin typeface="Times New Roman"/>
                        <a:ea typeface="SimSu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600"/>
                        </a:spcAft>
                      </a:pPr>
                      <a:r>
                        <a:rPr lang="en-US" sz="1800">
                          <a:solidFill>
                            <a:schemeClr val="tx1"/>
                          </a:solidFill>
                          <a:effectLst/>
                        </a:rPr>
                        <a:t>50 µL</a:t>
                      </a:r>
                      <a:endParaRPr lang="en-US" sz="1800">
                        <a:solidFill>
                          <a:schemeClr val="tx1"/>
                        </a:solidFill>
                        <a:effectLst/>
                        <a:latin typeface="Times New Roman"/>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9225">
                <a:tc>
                  <a:txBody>
                    <a:bodyPr/>
                    <a:lstStyle/>
                    <a:p>
                      <a:pPr algn="just">
                        <a:lnSpc>
                          <a:spcPct val="115000"/>
                        </a:lnSpc>
                        <a:spcAft>
                          <a:spcPts val="600"/>
                        </a:spcAft>
                      </a:pPr>
                      <a:r>
                        <a:rPr lang="en-US" sz="1800">
                          <a:solidFill>
                            <a:schemeClr val="tx1"/>
                          </a:solidFill>
                          <a:effectLst/>
                        </a:rPr>
                        <a:t>Activated Partial Thromboplastin Time (APTT)</a:t>
                      </a:r>
                      <a:endParaRPr lang="en-US" sz="1800">
                        <a:solidFill>
                          <a:schemeClr val="tx1"/>
                        </a:solidFill>
                        <a:effectLst/>
                        <a:latin typeface="Times New Roman"/>
                        <a:ea typeface="SimSu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600"/>
                        </a:spcAft>
                      </a:pPr>
                      <a:r>
                        <a:rPr lang="en-US" sz="1800">
                          <a:solidFill>
                            <a:schemeClr val="tx1"/>
                          </a:solidFill>
                          <a:effectLst/>
                        </a:rPr>
                        <a:t>50 µL</a:t>
                      </a:r>
                      <a:endParaRPr lang="en-US" sz="1800">
                        <a:solidFill>
                          <a:schemeClr val="tx1"/>
                        </a:solidFill>
                        <a:effectLst/>
                        <a:latin typeface="Times New Roman"/>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340">
                <a:tc>
                  <a:txBody>
                    <a:bodyPr/>
                    <a:lstStyle/>
                    <a:p>
                      <a:pPr algn="just">
                        <a:lnSpc>
                          <a:spcPct val="115000"/>
                        </a:lnSpc>
                        <a:spcAft>
                          <a:spcPts val="600"/>
                        </a:spcAft>
                      </a:pPr>
                      <a:r>
                        <a:rPr lang="en-US" sz="1800">
                          <a:solidFill>
                            <a:schemeClr val="tx1"/>
                          </a:solidFill>
                          <a:effectLst/>
                        </a:rPr>
                        <a:t>Fibrinogen (Fbg)</a:t>
                      </a:r>
                      <a:endParaRPr lang="en-US" sz="1800">
                        <a:solidFill>
                          <a:schemeClr val="tx1"/>
                        </a:solidFill>
                        <a:effectLst/>
                        <a:latin typeface="Times New Roman"/>
                        <a:ea typeface="SimSu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600"/>
                        </a:spcAft>
                      </a:pPr>
                      <a:r>
                        <a:rPr lang="en-US" sz="1800">
                          <a:solidFill>
                            <a:schemeClr val="tx1"/>
                          </a:solidFill>
                          <a:effectLst/>
                        </a:rPr>
                        <a:t>10 µL</a:t>
                      </a:r>
                      <a:endParaRPr lang="en-US" sz="1800">
                        <a:solidFill>
                          <a:schemeClr val="tx1"/>
                        </a:solidFill>
                        <a:effectLst/>
                        <a:latin typeface="Times New Roman"/>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340">
                <a:tc>
                  <a:txBody>
                    <a:bodyPr/>
                    <a:lstStyle/>
                    <a:p>
                      <a:pPr algn="just">
                        <a:lnSpc>
                          <a:spcPct val="115000"/>
                        </a:lnSpc>
                        <a:spcAft>
                          <a:spcPts val="600"/>
                        </a:spcAft>
                      </a:pPr>
                      <a:r>
                        <a:rPr lang="en-US" sz="1800">
                          <a:solidFill>
                            <a:schemeClr val="tx1"/>
                          </a:solidFill>
                          <a:effectLst/>
                        </a:rPr>
                        <a:t>Thrombotest (TTO)</a:t>
                      </a:r>
                      <a:endParaRPr lang="en-US" sz="1800">
                        <a:solidFill>
                          <a:schemeClr val="tx1"/>
                        </a:solidFill>
                        <a:effectLst/>
                        <a:latin typeface="Times New Roman"/>
                        <a:ea typeface="SimSu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600"/>
                        </a:spcAft>
                      </a:pPr>
                      <a:r>
                        <a:rPr lang="en-US" sz="1800">
                          <a:solidFill>
                            <a:schemeClr val="tx1"/>
                          </a:solidFill>
                          <a:effectLst/>
                        </a:rPr>
                        <a:t>20 µL</a:t>
                      </a:r>
                      <a:endParaRPr lang="en-US" sz="1800">
                        <a:solidFill>
                          <a:schemeClr val="tx1"/>
                        </a:solidFill>
                        <a:effectLst/>
                        <a:latin typeface="Times New Roman"/>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340">
                <a:tc>
                  <a:txBody>
                    <a:bodyPr/>
                    <a:lstStyle/>
                    <a:p>
                      <a:pPr algn="just">
                        <a:lnSpc>
                          <a:spcPct val="115000"/>
                        </a:lnSpc>
                        <a:spcAft>
                          <a:spcPts val="600"/>
                        </a:spcAft>
                      </a:pPr>
                      <a:r>
                        <a:rPr lang="en-US" sz="1800">
                          <a:solidFill>
                            <a:schemeClr val="tx1"/>
                          </a:solidFill>
                          <a:effectLst/>
                        </a:rPr>
                        <a:t>Normotest (NT)</a:t>
                      </a:r>
                      <a:endParaRPr lang="en-US" sz="1800">
                        <a:solidFill>
                          <a:schemeClr val="tx1"/>
                        </a:solidFill>
                        <a:effectLst/>
                        <a:latin typeface="Times New Roman"/>
                        <a:ea typeface="SimSu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600"/>
                        </a:spcAft>
                      </a:pPr>
                      <a:r>
                        <a:rPr lang="en-US" sz="1800">
                          <a:solidFill>
                            <a:schemeClr val="tx1"/>
                          </a:solidFill>
                          <a:effectLst/>
                        </a:rPr>
                        <a:t>10 µL</a:t>
                      </a:r>
                      <a:endParaRPr lang="en-US" sz="1800">
                        <a:solidFill>
                          <a:schemeClr val="tx1"/>
                        </a:solidFill>
                        <a:effectLst/>
                        <a:latin typeface="Times New Roman"/>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340">
                <a:tc>
                  <a:txBody>
                    <a:bodyPr/>
                    <a:lstStyle/>
                    <a:p>
                      <a:pPr algn="just">
                        <a:lnSpc>
                          <a:spcPct val="115000"/>
                        </a:lnSpc>
                        <a:spcAft>
                          <a:spcPts val="600"/>
                        </a:spcAft>
                      </a:pPr>
                      <a:r>
                        <a:rPr lang="en-US" sz="1800">
                          <a:solidFill>
                            <a:schemeClr val="tx1"/>
                          </a:solidFill>
                          <a:effectLst/>
                        </a:rPr>
                        <a:t>Thrombin Time (TT)</a:t>
                      </a:r>
                      <a:endParaRPr lang="en-US" sz="1800">
                        <a:solidFill>
                          <a:schemeClr val="tx1"/>
                        </a:solidFill>
                        <a:effectLst/>
                        <a:latin typeface="Times New Roman"/>
                        <a:ea typeface="SimSu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600"/>
                        </a:spcAft>
                      </a:pPr>
                      <a:r>
                        <a:rPr lang="en-US" sz="1800">
                          <a:solidFill>
                            <a:schemeClr val="tx1"/>
                          </a:solidFill>
                          <a:effectLst/>
                        </a:rPr>
                        <a:t>100 µL</a:t>
                      </a:r>
                      <a:endParaRPr lang="en-US" sz="1800">
                        <a:solidFill>
                          <a:schemeClr val="tx1"/>
                        </a:solidFill>
                        <a:effectLst/>
                        <a:latin typeface="Times New Roman"/>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9225">
                <a:tc>
                  <a:txBody>
                    <a:bodyPr/>
                    <a:lstStyle/>
                    <a:p>
                      <a:pPr algn="just">
                        <a:lnSpc>
                          <a:spcPct val="115000"/>
                        </a:lnSpc>
                        <a:spcAft>
                          <a:spcPts val="600"/>
                        </a:spcAft>
                      </a:pPr>
                      <a:r>
                        <a:rPr lang="en-US" sz="1800">
                          <a:solidFill>
                            <a:schemeClr val="tx1"/>
                          </a:solidFill>
                          <a:effectLst/>
                        </a:rPr>
                        <a:t>Extrinsic Factor Deficiency Assay (II, V, VII, X)</a:t>
                      </a:r>
                      <a:endParaRPr lang="en-US" sz="1800">
                        <a:solidFill>
                          <a:schemeClr val="tx1"/>
                        </a:solidFill>
                        <a:effectLst/>
                        <a:latin typeface="Times New Roman"/>
                        <a:ea typeface="SimSu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600"/>
                        </a:spcAft>
                      </a:pPr>
                      <a:r>
                        <a:rPr lang="en-US" sz="1800">
                          <a:solidFill>
                            <a:schemeClr val="tx1"/>
                          </a:solidFill>
                          <a:effectLst/>
                        </a:rPr>
                        <a:t>5 µL</a:t>
                      </a:r>
                      <a:endParaRPr lang="en-US" sz="1800">
                        <a:solidFill>
                          <a:schemeClr val="tx1"/>
                        </a:solidFill>
                        <a:effectLst/>
                        <a:latin typeface="Times New Roman"/>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9225">
                <a:tc>
                  <a:txBody>
                    <a:bodyPr/>
                    <a:lstStyle/>
                    <a:p>
                      <a:pPr algn="just">
                        <a:lnSpc>
                          <a:spcPct val="115000"/>
                        </a:lnSpc>
                        <a:spcAft>
                          <a:spcPts val="600"/>
                        </a:spcAft>
                      </a:pPr>
                      <a:r>
                        <a:rPr lang="en-US" sz="1800">
                          <a:solidFill>
                            <a:schemeClr val="tx1"/>
                          </a:solidFill>
                          <a:effectLst/>
                        </a:rPr>
                        <a:t>Intrinsic Factor Deficiency Assay (VIII, IX, XI, XII)</a:t>
                      </a:r>
                      <a:endParaRPr lang="en-US" sz="1800">
                        <a:solidFill>
                          <a:schemeClr val="tx1"/>
                        </a:solidFill>
                        <a:effectLst/>
                        <a:latin typeface="Times New Roman"/>
                        <a:ea typeface="SimSu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600"/>
                        </a:spcAft>
                      </a:pPr>
                      <a:r>
                        <a:rPr lang="en-US" sz="1800">
                          <a:solidFill>
                            <a:schemeClr val="tx1"/>
                          </a:solidFill>
                          <a:effectLst/>
                        </a:rPr>
                        <a:t>5 µL</a:t>
                      </a:r>
                      <a:endParaRPr lang="en-US" sz="1800">
                        <a:solidFill>
                          <a:schemeClr val="tx1"/>
                        </a:solidFill>
                        <a:effectLst/>
                        <a:latin typeface="Times New Roman"/>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761743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a:t>D</a:t>
            </a:r>
            <a:r>
              <a:rPr lang="en-US"/>
              <a:t>eteksi optik:</a:t>
            </a:r>
          </a:p>
        </p:txBody>
      </p:sp>
      <p:sp>
        <p:nvSpPr>
          <p:cNvPr id="3" name="Content Placeholder 2"/>
          <p:cNvSpPr>
            <a:spLocks noGrp="1"/>
          </p:cNvSpPr>
          <p:nvPr>
            <p:ph idx="1"/>
          </p:nvPr>
        </p:nvSpPr>
        <p:spPr/>
        <p:txBody>
          <a:bodyPr>
            <a:normAutofit fontScale="92500" lnSpcReduction="20000"/>
          </a:bodyPr>
          <a:lstStyle/>
          <a:p>
            <a:pPr lvl="0"/>
            <a:r>
              <a:rPr lang="id-ID" smtClean="0"/>
              <a:t>Fotooptis</a:t>
            </a:r>
            <a:r>
              <a:rPr lang="id-ID"/>
              <a:t>, pengukuran dilakukan berdasarkan fenomena cahaya yang terhambur oleh formasi serat fibrin</a:t>
            </a:r>
            <a:endParaRPr lang="en-US"/>
          </a:p>
          <a:p>
            <a:r>
              <a:rPr lang="id-ID"/>
              <a:t>Saat pembekuan terjadi, campuran menjadi lebih padat dan secara optik akan terjadi pengurangan jumlah cahaya yang masuk ke detektor sensitif cahaya (</a:t>
            </a:r>
            <a:r>
              <a:rPr lang="id-ID" i="1"/>
              <a:t>photo-sensitive</a:t>
            </a:r>
            <a:r>
              <a:rPr lang="id-ID"/>
              <a:t>). Pengurangan atau perubahan pada cahaya yang terdeteksi digunakan sebagai titik akhir pengukuran</a:t>
            </a:r>
            <a:r>
              <a:rPr lang="id-ID" smtClean="0"/>
              <a:t>.</a:t>
            </a:r>
            <a:endParaRPr lang="en-US" smtClean="0"/>
          </a:p>
          <a:p>
            <a:r>
              <a:rPr lang="id-ID"/>
              <a:t>Fotometrik, pengukuran dilakukan berdasarkan absorbansi (densitas optik) dari cahaya monokromatik (menggunakan filter) yang melewati kuvet saat reaksi. Cahaya yang ditransmisikan diukur dan dikonversi menjadi absorbansi yang sebanding dengan konsentrasi zat yang diukur.</a:t>
            </a:r>
            <a:endParaRPr lang="en-US"/>
          </a:p>
        </p:txBody>
      </p:sp>
    </p:spTree>
    <p:extLst>
      <p:ext uri="{BB962C8B-B14F-4D97-AF65-F5344CB8AC3E}">
        <p14:creationId xmlns:p14="http://schemas.microsoft.com/office/powerpoint/2010/main" val="1669549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i="1"/>
              <a:t>Amperometric </a:t>
            </a:r>
            <a:r>
              <a:rPr lang="id-ID" i="1" smtClean="0"/>
              <a:t>detection</a:t>
            </a:r>
            <a:r>
              <a:rPr lang="en-US" i="1" smtClean="0"/>
              <a:t> :</a:t>
            </a:r>
            <a:endParaRPr lang="en-US"/>
          </a:p>
        </p:txBody>
      </p:sp>
      <p:sp>
        <p:nvSpPr>
          <p:cNvPr id="3" name="Content Placeholder 2"/>
          <p:cNvSpPr>
            <a:spLocks noGrp="1"/>
          </p:cNvSpPr>
          <p:nvPr>
            <p:ph idx="1"/>
          </p:nvPr>
        </p:nvSpPr>
        <p:spPr/>
        <p:txBody>
          <a:bodyPr>
            <a:normAutofit/>
          </a:bodyPr>
          <a:lstStyle/>
          <a:p>
            <a:r>
              <a:rPr lang="id-ID" i="1"/>
              <a:t>Amperometric detection</a:t>
            </a:r>
            <a:r>
              <a:rPr lang="id-ID"/>
              <a:t> adalah metode deteksi yang menggunakan pengukuran elektrokimia dari </a:t>
            </a:r>
            <a:r>
              <a:rPr lang="id-ID" i="1"/>
              <a:t>prothrombin time</a:t>
            </a:r>
            <a:r>
              <a:rPr lang="id-ID"/>
              <a:t> setelah aktivasi koagulasi darah dengan </a:t>
            </a:r>
            <a:r>
              <a:rPr lang="id-ID" i="1"/>
              <a:t>thromboplastin</a:t>
            </a:r>
            <a:r>
              <a:rPr lang="id-ID"/>
              <a:t> rekombinan dari manusia. Secara sederhana, darah yang bereaksi dengan bahan kimia pada </a:t>
            </a:r>
            <a:r>
              <a:rPr lang="id-ID" i="1"/>
              <a:t>test strip</a:t>
            </a:r>
            <a:r>
              <a:rPr lang="id-ID"/>
              <a:t> akan menghasilkan sedikit arus listrik yang digunakan untuk mengukur waktu pembekuan darah.</a:t>
            </a:r>
            <a:r>
              <a:rPr lang="en-US"/>
              <a:t> </a:t>
            </a:r>
          </a:p>
        </p:txBody>
      </p:sp>
    </p:spTree>
    <p:extLst>
      <p:ext uri="{BB962C8B-B14F-4D97-AF65-F5344CB8AC3E}">
        <p14:creationId xmlns:p14="http://schemas.microsoft.com/office/powerpoint/2010/main" val="3813159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191000"/>
            <a:ext cx="4114800" cy="533400"/>
          </a:xfrm>
        </p:spPr>
        <p:txBody>
          <a:bodyPr/>
          <a:lstStyle/>
          <a:p>
            <a:pPr marL="0" indent="0">
              <a:buNone/>
            </a:pPr>
            <a:r>
              <a:rPr lang="id-ID"/>
              <a:t>Skema s</a:t>
            </a:r>
            <a:r>
              <a:rPr lang="en-US"/>
              <a:t>istem deteksi optik</a:t>
            </a:r>
          </a:p>
        </p:txBody>
      </p:sp>
      <p:pic>
        <p:nvPicPr>
          <p:cNvPr id="4" name="Picture 3"/>
          <p:cNvPicPr/>
          <p:nvPr/>
        </p:nvPicPr>
        <p:blipFill>
          <a:blip r:embed="rId2"/>
          <a:srcRect/>
          <a:stretch>
            <a:fillRect/>
          </a:stretch>
        </p:blipFill>
        <p:spPr bwMode="auto">
          <a:xfrm>
            <a:off x="1524000" y="762000"/>
            <a:ext cx="3608070" cy="2828925"/>
          </a:xfrm>
          <a:prstGeom prst="rect">
            <a:avLst/>
          </a:prstGeom>
          <a:noFill/>
          <a:ln w="9525">
            <a:noFill/>
            <a:miter lim="800000"/>
            <a:headEnd/>
            <a:tailEnd/>
          </a:ln>
        </p:spPr>
      </p:pic>
      <p:sp>
        <p:nvSpPr>
          <p:cNvPr id="5" name="Content Placeholder 2"/>
          <p:cNvSpPr txBox="1">
            <a:spLocks/>
          </p:cNvSpPr>
          <p:nvPr/>
        </p:nvSpPr>
        <p:spPr>
          <a:xfrm>
            <a:off x="381000" y="4876800"/>
            <a:ext cx="8001000" cy="1524000"/>
          </a:xfrm>
          <a:prstGeom prst="rect">
            <a:avLst/>
          </a:prstGeom>
        </p:spPr>
        <p:txBody>
          <a:bodyPr vert="horz">
            <a:normAutofit fontScale="77500" lnSpcReduction="2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just">
              <a:buNone/>
            </a:pPr>
            <a:r>
              <a:rPr lang="id-ID"/>
              <a:t>Cahaya yang diemisikan oleh sumber cahaya mencapai campuran sampel dan reagen. Cahaya terhambur yang dihasilkan akan diterima oleh </a:t>
            </a:r>
            <a:r>
              <a:rPr lang="id-ID" i="1"/>
              <a:t>photodiode</a:t>
            </a:r>
            <a:r>
              <a:rPr lang="id-ID"/>
              <a:t>, yang kemudian mengkonversi cahaya menjadi sinyal elektrik. Sinyal ini disimpan dan dihitung menggunakan komputer mikro untuk mendapatkan waktu koagulasi</a:t>
            </a:r>
            <a:endParaRPr lang="en-US"/>
          </a:p>
        </p:txBody>
      </p:sp>
    </p:spTree>
    <p:extLst>
      <p:ext uri="{BB962C8B-B14F-4D97-AF65-F5344CB8AC3E}">
        <p14:creationId xmlns:p14="http://schemas.microsoft.com/office/powerpoint/2010/main" val="6311825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5058</TotalTime>
  <Words>690</Words>
  <Application>Microsoft Office PowerPoint</Application>
  <PresentationFormat>On-screen Show (4:3)</PresentationFormat>
  <Paragraphs>58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Blood Coagulant Analyzer</vt:lpstr>
      <vt:lpstr>Pengertian :</vt:lpstr>
      <vt:lpstr>Prinsip Kerja :</vt:lpstr>
      <vt:lpstr>Metode Yang Digunakan :</vt:lpstr>
      <vt:lpstr>Deteksi mekanik:</vt:lpstr>
      <vt:lpstr>Contoh Jumlah Sampel yang dibutuhkan dalam metode deteksi Mekanik/kimia</vt:lpstr>
      <vt:lpstr>Deteksi optik:</vt:lpstr>
      <vt:lpstr>Amperometric detection :</vt:lpstr>
      <vt:lpstr>PowerPoint Presentation</vt:lpstr>
      <vt:lpstr>PowerPoint Presentation</vt:lpstr>
      <vt:lpstr>PowerPoint Presentation</vt:lpstr>
      <vt:lpstr>PowerPoint Presentation</vt:lpstr>
      <vt:lpstr>Definisi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Coagulant Analyzer</dc:title>
  <dc:creator>aaaaa munyilnya</dc:creator>
  <cp:lastModifiedBy>Compaq</cp:lastModifiedBy>
  <cp:revision>11</cp:revision>
  <dcterms:created xsi:type="dcterms:W3CDTF">2006-08-16T00:00:00Z</dcterms:created>
  <dcterms:modified xsi:type="dcterms:W3CDTF">2016-02-27T09:41:53Z</dcterms:modified>
</cp:coreProperties>
</file>