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handoutMasterIdLst>
    <p:handoutMasterId r:id="rId17"/>
  </p:handoutMasterIdLst>
  <p:sldIdLst>
    <p:sldId id="256" r:id="rId2"/>
    <p:sldId id="275" r:id="rId3"/>
    <p:sldId id="276" r:id="rId4"/>
    <p:sldId id="274" r:id="rId5"/>
    <p:sldId id="277" r:id="rId6"/>
    <p:sldId id="278" r:id="rId7"/>
    <p:sldId id="279" r:id="rId8"/>
    <p:sldId id="280" r:id="rId9"/>
    <p:sldId id="259" r:id="rId10"/>
    <p:sldId id="266" r:id="rId11"/>
    <p:sldId id="260" r:id="rId12"/>
    <p:sldId id="264" r:id="rId13"/>
    <p:sldId id="265" r:id="rId14"/>
    <p:sldId id="262" r:id="rId15"/>
    <p:sldId id="26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3339C-A32E-4C76-AB8C-B6043BF76407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E260E-869A-4B31-82AB-6957F4CC57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27C0-D639-4E11-ADCA-6AA7DADC6B7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27C0-D639-4E11-ADCA-6AA7DADC6B7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27C0-D639-4E11-ADCA-6AA7DADC6B7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27C0-D639-4E11-ADCA-6AA7DADC6B7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27C0-D639-4E11-ADCA-6AA7DADC6B7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27C0-D639-4E11-ADCA-6AA7DADC6B7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27C0-D639-4E11-ADCA-6AA7DADC6B7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27C0-D639-4E11-ADCA-6AA7DADC6B7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27C0-D639-4E11-ADCA-6AA7DADC6B7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27C0-D639-4E11-ADCA-6AA7DADC6B7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727C0-D639-4E11-ADCA-6AA7DADC6B7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7727C0-D639-4E11-ADCA-6AA7DADC6B7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15FFFB-3854-4C27-B5DC-008CB6DCD89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CULTUR</a:t>
            </a:r>
            <a:r>
              <a:rPr lang="id-ID" sz="3600" dirty="0" smtClean="0"/>
              <a:t>E : </a:t>
            </a:r>
            <a:r>
              <a:rPr lang="en-US" sz="3600" dirty="0" smtClean="0"/>
              <a:t>DEFINITION, COMPONENTS, HYPOTHESIS, VARIATIONS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972452" cy="4434840"/>
          </a:xfrm>
        </p:spPr>
        <p:txBody>
          <a:bodyPr/>
          <a:lstStyle/>
          <a:p>
            <a:r>
              <a:rPr lang="en-US" dirty="0" smtClean="0"/>
              <a:t>By: </a:t>
            </a:r>
            <a:r>
              <a:rPr lang="id-ID" dirty="0" smtClean="0"/>
              <a:t>Dr. </a:t>
            </a:r>
            <a:r>
              <a:rPr lang="en-US" dirty="0" err="1" smtClean="0"/>
              <a:t>Neni</a:t>
            </a:r>
            <a:r>
              <a:rPr lang="en-US" dirty="0" smtClean="0"/>
              <a:t> </a:t>
            </a:r>
            <a:r>
              <a:rPr lang="en-US" dirty="0" err="1" smtClean="0"/>
              <a:t>Kurniawati</a:t>
            </a:r>
            <a:r>
              <a:rPr lang="id-ID" dirty="0" smtClean="0"/>
              <a:t>, M.Hum.</a:t>
            </a:r>
          </a:p>
          <a:p>
            <a:pPr>
              <a:buNone/>
            </a:pPr>
            <a:r>
              <a:rPr lang="id-ID" dirty="0" smtClean="0"/>
              <a:t> </a:t>
            </a:r>
            <a:r>
              <a:rPr lang="id-ID" dirty="0" smtClean="0"/>
              <a:t>         Dr. Jumanto, M.Pd.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Ethnocentrism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smtClean="0"/>
              <a:t>	- European Imperialism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- The Mandate of Heaven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- Nazi Germany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Stereotype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thought about specific types of individuals or certain ways of doing things, but that belief may or may not reflect reality.</a:t>
            </a:r>
          </a:p>
          <a:p>
            <a:r>
              <a:rPr lang="en-US" dirty="0" smtClean="0"/>
              <a:t>Etymology: solid impression</a:t>
            </a:r>
          </a:p>
          <a:p>
            <a:r>
              <a:rPr lang="en-US" dirty="0" smtClean="0"/>
              <a:t>Reflect expectations and beliefs about the characteristics of members of groups perceived as different from one’s own.</a:t>
            </a:r>
          </a:p>
          <a:p>
            <a:r>
              <a:rPr lang="en-US" dirty="0" smtClean="0"/>
              <a:t>What people think of others.</a:t>
            </a:r>
          </a:p>
          <a:p>
            <a:r>
              <a:rPr lang="en-US" dirty="0" smtClean="0"/>
              <a:t>Serve cognitive functions on an interpersonal  level and social functions on an intergroup level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Stereotype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common stimuli or socialization</a:t>
            </a:r>
          </a:p>
          <a:p>
            <a:r>
              <a:rPr lang="en-US" dirty="0" smtClean="0"/>
              <a:t>The biggest stereotypes: racial. Sexual, and gender remarks</a:t>
            </a:r>
          </a:p>
          <a:p>
            <a:r>
              <a:rPr lang="en-US" dirty="0" smtClean="0"/>
              <a:t>Common in various cultural media, e.g. Hollywood movies</a:t>
            </a:r>
          </a:p>
          <a:p>
            <a:pPr>
              <a:buNone/>
            </a:pPr>
            <a:r>
              <a:rPr lang="en-US" dirty="0" smtClean="0"/>
              <a:t>	- Latin Americans: gang members, illegal immigrants, house maid, etc.</a:t>
            </a:r>
          </a:p>
          <a:p>
            <a:pPr>
              <a:buNone/>
            </a:pPr>
            <a:r>
              <a:rPr lang="en-US" dirty="0" smtClean="0"/>
              <a:t>	- Nigger: ?</a:t>
            </a:r>
          </a:p>
          <a:p>
            <a:pPr>
              <a:buNone/>
            </a:pPr>
            <a:r>
              <a:rPr lang="en-US" dirty="0" smtClean="0"/>
              <a:t>	- Chinese: ?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Stereotype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white Americans are obese, lazy, dim-witted, friendly, generous, arrogant, etc</a:t>
            </a:r>
          </a:p>
          <a:p>
            <a:r>
              <a:rPr lang="en-US" dirty="0" smtClean="0"/>
              <a:t>All Arabs and Muslims are terrorists</a:t>
            </a:r>
          </a:p>
          <a:p>
            <a:r>
              <a:rPr lang="en-US" dirty="0" smtClean="0"/>
              <a:t>Italian and French people are the best lovers</a:t>
            </a:r>
          </a:p>
          <a:p>
            <a:r>
              <a:rPr lang="en-US" dirty="0" smtClean="0"/>
              <a:t>All Jews are greedy</a:t>
            </a:r>
          </a:p>
          <a:p>
            <a:r>
              <a:rPr lang="en-US" dirty="0" smtClean="0"/>
              <a:t>All Asians are good in math, business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Prejudice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Represents the emotional response</a:t>
            </a:r>
          </a:p>
          <a:p>
            <a:r>
              <a:rPr lang="en-US" dirty="0" smtClean="0"/>
              <a:t>The affective component of intergroup attitudes</a:t>
            </a:r>
          </a:p>
          <a:p>
            <a:r>
              <a:rPr lang="en-US" dirty="0" smtClean="0"/>
              <a:t>People create stereotypes to justify </a:t>
            </a:r>
            <a:r>
              <a:rPr lang="en-US" dirty="0" err="1" smtClean="0"/>
              <a:t>ingroup</a:t>
            </a:r>
            <a:r>
              <a:rPr lang="en-US" dirty="0" smtClean="0"/>
              <a:t> actions towards </a:t>
            </a:r>
            <a:r>
              <a:rPr lang="en-US" dirty="0" err="1" smtClean="0"/>
              <a:t>outgroup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	1. Justification or ignorance</a:t>
            </a:r>
          </a:p>
          <a:p>
            <a:pPr>
              <a:buNone/>
            </a:pPr>
            <a:r>
              <a:rPr lang="en-US" dirty="0" smtClean="0"/>
              <a:t>	2. unwillingness to rethink one’s attitudes and behavior</a:t>
            </a:r>
          </a:p>
          <a:p>
            <a:pPr>
              <a:buNone/>
            </a:pPr>
            <a:r>
              <a:rPr lang="en-US" dirty="0" smtClean="0"/>
              <a:t>	3. Preventing some people entering some fields or activities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Discrimination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behavioral component of prejudicial reactions</a:t>
            </a:r>
          </a:p>
          <a:p>
            <a:r>
              <a:rPr lang="en-US" dirty="0" smtClean="0"/>
              <a:t>Refers to actions</a:t>
            </a:r>
          </a:p>
          <a:p>
            <a:r>
              <a:rPr lang="en-US" dirty="0" smtClean="0"/>
              <a:t>E.g.: American to Nigger	- Chinese to Malay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What is culture?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00240"/>
            <a:ext cx="7829576" cy="4007051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The entire way of life for  a group of people (including material and symbolic elements)</a:t>
            </a:r>
          </a:p>
          <a:p>
            <a:endParaRPr lang="id-ID" dirty="0" smtClean="0"/>
          </a:p>
          <a:p>
            <a:r>
              <a:rPr lang="id-ID" dirty="0" smtClean="0"/>
              <a:t>A lens through which one views the world </a:t>
            </a:r>
          </a:p>
          <a:p>
            <a:r>
              <a:rPr lang="id-ID" dirty="0" smtClean="0"/>
              <a:t>It is passed from one generation to the next, bequeathed from ancestors</a:t>
            </a:r>
          </a:p>
          <a:p>
            <a:r>
              <a:rPr lang="id-ID" dirty="0" smtClean="0"/>
              <a:t>interaction with other people</a:t>
            </a:r>
          </a:p>
          <a:p>
            <a:endParaRPr lang="id-ID" dirty="0" smtClean="0"/>
          </a:p>
          <a:p>
            <a:r>
              <a:rPr lang="id-ID" dirty="0" smtClean="0"/>
              <a:t>It is what makes us human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Catagories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Material culture</a:t>
            </a:r>
          </a:p>
          <a:p>
            <a:pPr>
              <a:buNone/>
            </a:pPr>
            <a:r>
              <a:rPr lang="id-ID" dirty="0" smtClean="0"/>
              <a:t>  Any physical object to which we give social meaning. </a:t>
            </a:r>
          </a:p>
          <a:p>
            <a:pPr>
              <a:buNone/>
            </a:pPr>
            <a:r>
              <a:rPr lang="id-ID" dirty="0" smtClean="0"/>
              <a:t>It includes objects associated with a cultural group, such as tools, machines, utensils, buildings, and work.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Symbolic culture</a:t>
            </a:r>
          </a:p>
          <a:p>
            <a:pPr>
              <a:buNone/>
            </a:pPr>
            <a:r>
              <a:rPr lang="id-ID" dirty="0" smtClean="0"/>
              <a:t>   The ideas associated with a cultural group</a:t>
            </a:r>
          </a:p>
          <a:p>
            <a:pPr>
              <a:buNone/>
            </a:pPr>
            <a:r>
              <a:rPr lang="id-ID" dirty="0" smtClean="0"/>
              <a:t>It includes ways of thinking (beliefs, values, and assumtions) and ways of behaving (norms, interactions, and communication)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Some of Culture Aspects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Belief</a:t>
            </a:r>
          </a:p>
          <a:p>
            <a:r>
              <a:rPr lang="en-US" dirty="0" smtClean="0"/>
              <a:t>Customs</a:t>
            </a:r>
          </a:p>
          <a:p>
            <a:r>
              <a:rPr lang="en-US" dirty="0" smtClean="0"/>
              <a:t>Gesture</a:t>
            </a:r>
          </a:p>
          <a:p>
            <a:r>
              <a:rPr lang="en-US" dirty="0" smtClean="0"/>
              <a:t>Facial expression</a:t>
            </a:r>
          </a:p>
          <a:p>
            <a:r>
              <a:rPr lang="en-US" dirty="0" smtClean="0"/>
              <a:t>Words (language)</a:t>
            </a:r>
          </a:p>
          <a:p>
            <a:r>
              <a:rPr lang="en-US" dirty="0" smtClean="0"/>
              <a:t>Norms</a:t>
            </a:r>
          </a:p>
          <a:p>
            <a:r>
              <a:rPr lang="en-US" dirty="0" smtClean="0"/>
              <a:t>Artifacts</a:t>
            </a:r>
          </a:p>
          <a:p>
            <a:r>
              <a:rPr lang="en-US" dirty="0" smtClean="0"/>
              <a:t>etc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Language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329642" cy="4434840"/>
          </a:xfrm>
        </p:spPr>
        <p:txBody>
          <a:bodyPr/>
          <a:lstStyle/>
          <a:p>
            <a:r>
              <a:rPr lang="id-ID" dirty="0" smtClean="0"/>
              <a:t>A system of communication using vocal, sounds, gesttures, and written symbols, is </a:t>
            </a:r>
            <a:r>
              <a:rPr lang="id-ID" dirty="0" smtClean="0"/>
              <a:t>the </a:t>
            </a:r>
            <a:r>
              <a:rPr lang="id-ID" dirty="0" smtClean="0"/>
              <a:t>most significant component of culture </a:t>
            </a:r>
            <a:r>
              <a:rPr lang="id-ID" dirty="0" smtClean="0"/>
              <a:t>to </a:t>
            </a:r>
            <a:r>
              <a:rPr lang="id-ID" dirty="0" smtClean="0"/>
              <a:t>communicate</a:t>
            </a:r>
          </a:p>
          <a:p>
            <a:r>
              <a:rPr lang="id-ID" dirty="0" smtClean="0"/>
              <a:t>Language shapes not only our communication but our perceptions of how we see things as well</a:t>
            </a:r>
          </a:p>
          <a:p>
            <a:r>
              <a:rPr lang="id-ID" dirty="0" smtClean="0"/>
              <a:t>Language structures thought, and that ways of looking at the world are embedded in language (Saphir-Whorf hypothesis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Norms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829576" cy="4434840"/>
          </a:xfrm>
        </p:spPr>
        <p:txBody>
          <a:bodyPr/>
          <a:lstStyle/>
          <a:p>
            <a:r>
              <a:rPr lang="id-ID" dirty="0" smtClean="0"/>
              <a:t>Values -&gt; shared beliefs about what a group considers worthwhile or desirable</a:t>
            </a:r>
          </a:p>
          <a:p>
            <a:r>
              <a:rPr lang="id-ID" dirty="0" smtClean="0"/>
              <a:t>Values guide the creation of norms</a:t>
            </a:r>
          </a:p>
          <a:p>
            <a:r>
              <a:rPr lang="id-ID" dirty="0" smtClean="0"/>
              <a:t>Norms -&gt; the formal and informal rules regarding what kinds of behavior are acceptable and appropriate within a culture</a:t>
            </a:r>
          </a:p>
          <a:p>
            <a:r>
              <a:rPr lang="id-ID" dirty="0" smtClean="0"/>
              <a:t>Norms : law, social, religion</a:t>
            </a:r>
          </a:p>
          <a:p>
            <a:r>
              <a:rPr lang="id-ID" dirty="0" smtClean="0"/>
              <a:t>Norms overn our behavior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Types of Social Control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901014" cy="4434840"/>
          </a:xfrm>
        </p:spPr>
        <p:txBody>
          <a:bodyPr/>
          <a:lstStyle/>
          <a:p>
            <a:r>
              <a:rPr lang="id-ID" dirty="0" smtClean="0"/>
              <a:t>Folkway -&gt; a loosely enforced norm that involves common customs, pratices, or procedures that ensure smooth social interaction and acceptance</a:t>
            </a:r>
          </a:p>
          <a:p>
            <a:r>
              <a:rPr lang="id-ID" dirty="0" smtClean="0"/>
              <a:t>More -&gt; a norm that carries greater moral significance (norms of morality)</a:t>
            </a:r>
          </a:p>
          <a:p>
            <a:r>
              <a:rPr lang="id-ID" dirty="0" smtClean="0"/>
              <a:t>Taboo -&gt; a norm engrained so deeply that even thinking about violating it evokes strong feelings of disgust, horror, or revulsion for most people</a:t>
            </a:r>
          </a:p>
          <a:p>
            <a:r>
              <a:rPr lang="id-ID" dirty="0" smtClean="0"/>
              <a:t>Law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Social Control and Sanctions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186766" cy="4434840"/>
          </a:xfrm>
        </p:spPr>
        <p:txBody>
          <a:bodyPr/>
          <a:lstStyle/>
          <a:p>
            <a:r>
              <a:rPr lang="id-ID" dirty="0" smtClean="0"/>
              <a:t>Sanctions -&gt; positive or negative reactions to the ways that people follow or disobey norms, including rewards for conformity and punishments for norm violators.</a:t>
            </a:r>
          </a:p>
          <a:p>
            <a:r>
              <a:rPr lang="id-ID" dirty="0" smtClean="0"/>
              <a:t>Sanctions help to establish social control, the formal and informal mechanism used to increase conformity to values and norms and thus increase social cohesion.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Ethnocentrism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Judging another culture solely by the values and standards of one’s culture</a:t>
            </a:r>
          </a:p>
          <a:p>
            <a:endParaRPr lang="en-US" dirty="0" smtClean="0"/>
          </a:p>
          <a:p>
            <a:r>
              <a:rPr lang="en-US" dirty="0" smtClean="0"/>
              <a:t>Concern to language, behavior, customs, and religion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Define cultural identity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Ethnocentric individual believe that they are better than other individuals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</TotalTime>
  <Words>612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CULTURE : DEFINITION, COMPONENTS, HYPOTHESIS, VARIATIONS</vt:lpstr>
      <vt:lpstr>What is culture?</vt:lpstr>
      <vt:lpstr>Catagories</vt:lpstr>
      <vt:lpstr>Some of Culture Aspects </vt:lpstr>
      <vt:lpstr>Language</vt:lpstr>
      <vt:lpstr>Norms</vt:lpstr>
      <vt:lpstr>Types of Social Control</vt:lpstr>
      <vt:lpstr>Social Control and Sanctions</vt:lpstr>
      <vt:lpstr>Ethnocentrism</vt:lpstr>
      <vt:lpstr>Ethnocentrism</vt:lpstr>
      <vt:lpstr>Stereotype </vt:lpstr>
      <vt:lpstr>Stereotype</vt:lpstr>
      <vt:lpstr>Culture Stereotype</vt:lpstr>
      <vt:lpstr>Prejudice</vt:lpstr>
      <vt:lpstr>Discrimination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CONFLICT</dc:title>
  <dc:creator>neni</dc:creator>
  <cp:lastModifiedBy>3014</cp:lastModifiedBy>
  <cp:revision>22</cp:revision>
  <dcterms:created xsi:type="dcterms:W3CDTF">2012-12-18T22:26:45Z</dcterms:created>
  <dcterms:modified xsi:type="dcterms:W3CDTF">2019-10-17T06:35:28Z</dcterms:modified>
</cp:coreProperties>
</file>