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31"/>
  </p:notesMasterIdLst>
  <p:sldIdLst>
    <p:sldId id="256" r:id="rId2"/>
    <p:sldId id="284" r:id="rId3"/>
    <p:sldId id="285" r:id="rId4"/>
    <p:sldId id="287" r:id="rId5"/>
    <p:sldId id="286" r:id="rId6"/>
    <p:sldId id="288" r:id="rId7"/>
    <p:sldId id="261" r:id="rId8"/>
    <p:sldId id="289" r:id="rId9"/>
    <p:sldId id="290" r:id="rId10"/>
    <p:sldId id="291" r:id="rId11"/>
    <p:sldId id="297" r:id="rId12"/>
    <p:sldId id="304" r:id="rId13"/>
    <p:sldId id="292" r:id="rId14"/>
    <p:sldId id="294" r:id="rId15"/>
    <p:sldId id="299" r:id="rId16"/>
    <p:sldId id="295" r:id="rId17"/>
    <p:sldId id="296" r:id="rId18"/>
    <p:sldId id="300" r:id="rId19"/>
    <p:sldId id="301" r:id="rId20"/>
    <p:sldId id="293" r:id="rId21"/>
    <p:sldId id="302" r:id="rId22"/>
    <p:sldId id="303" r:id="rId23"/>
    <p:sldId id="305" r:id="rId24"/>
    <p:sldId id="306" r:id="rId25"/>
    <p:sldId id="307" r:id="rId26"/>
    <p:sldId id="308" r:id="rId27"/>
    <p:sldId id="309" r:id="rId28"/>
    <p:sldId id="310" r:id="rId29"/>
    <p:sldId id="278" r:id="rId3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Wingdings 3" panose="05040102010807070707" pitchFamily="18" charset="2"/>
      <p:regular r:id="rId36"/>
    </p:embeddedFont>
    <p:embeddedFont>
      <p:font typeface="Cambria Math" panose="02040503050406030204" pitchFamily="18" charset="0"/>
      <p:regular r:id="rId37"/>
    </p:embeddedFont>
    <p:embeddedFont>
      <p:font typeface="Cousine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EF5CE4-C7D0-4873-9CD8-5450337156FB}">
  <a:tblStyle styleId="{B8EF5CE4-C7D0-4873-9CD8-5450337156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1584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11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0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1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17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775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pasar</a:t>
            </a:r>
            <a:r>
              <a:rPr lang="en-US" dirty="0" smtClean="0">
                <a:effectLst/>
              </a:rPr>
              <a:t> yang </a:t>
            </a:r>
            <a:r>
              <a:rPr lang="en-US" dirty="0" err="1" smtClean="0">
                <a:effectLst/>
              </a:rPr>
              <a:t>tidak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memenuhi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syarat-syarat</a:t>
            </a:r>
            <a:r>
              <a:rPr lang="en-US" dirty="0" smtClean="0">
                <a:effectLst/>
              </a:rPr>
              <a:t> di </a:t>
            </a:r>
            <a:r>
              <a:rPr lang="en-US" dirty="0" err="1" smtClean="0">
                <a:effectLst/>
              </a:rPr>
              <a:t>atas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dapat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digolongkan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kedalam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bentuk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Pasar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dengan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persaingan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tak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sempurna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8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menaikkan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-&gt;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laku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munurunkan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-&gt;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2395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85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z-Cyrl-AZ" dirty="0" smtClean="0"/>
              <a:t>П = </a:t>
            </a:r>
            <a:r>
              <a:rPr lang="en-US" dirty="0" smtClean="0"/>
              <a:t>TR – TC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</a:p>
          <a:p>
            <a:pPr marL="139700" indent="0">
              <a:buNone/>
            </a:pPr>
            <a:endParaRPr lang="en-US" dirty="0" smtClean="0"/>
          </a:p>
          <a:p>
            <a:r>
              <a:rPr lang="az-Cyrl-AZ" dirty="0" smtClean="0"/>
              <a:t>П’ = </a:t>
            </a:r>
            <a:r>
              <a:rPr lang="en-US" dirty="0" smtClean="0"/>
              <a:t>TR’ – TC’ = 0 </a:t>
            </a:r>
          </a:p>
          <a:p>
            <a:r>
              <a:rPr lang="en-US" dirty="0" smtClean="0"/>
              <a:t>MR – MC = 0 </a:t>
            </a:r>
          </a:p>
          <a:p>
            <a:r>
              <a:rPr lang="en-US" dirty="0" smtClean="0"/>
              <a:t>MR = MC (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z-Cyrl-AZ" dirty="0" smtClean="0"/>
              <a:t>П = </a:t>
            </a:r>
            <a:r>
              <a:rPr lang="en-US" dirty="0" smtClean="0"/>
              <a:t>TR – TC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</a:p>
          <a:p>
            <a:pPr marL="139700" indent="0">
              <a:buNone/>
            </a:pPr>
            <a:endParaRPr lang="en-US" dirty="0" smtClean="0"/>
          </a:p>
          <a:p>
            <a:r>
              <a:rPr lang="az-Cyrl-AZ" dirty="0" smtClean="0"/>
              <a:t>П’ = </a:t>
            </a:r>
            <a:r>
              <a:rPr lang="en-US" dirty="0" smtClean="0"/>
              <a:t>TR’ – TC’ = 0 </a:t>
            </a:r>
          </a:p>
          <a:p>
            <a:r>
              <a:rPr lang="en-US" dirty="0" smtClean="0"/>
              <a:t>MR – MC = 0 </a:t>
            </a:r>
          </a:p>
          <a:p>
            <a:r>
              <a:rPr lang="en-US" dirty="0" smtClean="0"/>
              <a:t>MR = MC (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04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z-Cyrl-AZ" dirty="0" smtClean="0"/>
              <a:t>П = </a:t>
            </a:r>
            <a:r>
              <a:rPr lang="en-US" dirty="0" smtClean="0"/>
              <a:t>TR – TC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</a:p>
          <a:p>
            <a:pPr marL="139700" indent="0">
              <a:buNone/>
            </a:pPr>
            <a:endParaRPr lang="en-US" dirty="0" smtClean="0"/>
          </a:p>
          <a:p>
            <a:r>
              <a:rPr lang="az-Cyrl-AZ" dirty="0" smtClean="0"/>
              <a:t>П’ = </a:t>
            </a:r>
            <a:r>
              <a:rPr lang="en-US" dirty="0" smtClean="0"/>
              <a:t>TR’ – TC’ = 0 </a:t>
            </a:r>
          </a:p>
          <a:p>
            <a:r>
              <a:rPr lang="en-US" dirty="0" smtClean="0"/>
              <a:t>MR – MC = 0 </a:t>
            </a:r>
          </a:p>
          <a:p>
            <a:r>
              <a:rPr lang="en-US" dirty="0" smtClean="0"/>
              <a:t>MR = MC (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80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6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19239" y="1344169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AD6EE87-EBD5-4F12-A48A-63ACA297AC8F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13982" y="2420874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12597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727445"/>
            <a:ext cx="661924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4152499"/>
            <a:ext cx="6619244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94520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797563"/>
            <a:ext cx="6623862" cy="102974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95688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45550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1960341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6600"/>
            <a:ext cx="6340430" cy="2022474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8414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771899"/>
            <a:ext cx="6933673" cy="748393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133864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68725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2838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1952626"/>
            <a:ext cx="235640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2384823"/>
            <a:ext cx="2356409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5"/>
            <a:ext cx="236025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84823"/>
            <a:ext cx="2360257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1952626"/>
            <a:ext cx="235929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2384822"/>
            <a:ext cx="2359152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408723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3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0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3831829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3399634"/>
            <a:ext cx="228832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3831828"/>
            <a:ext cx="2288322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4793879"/>
            <a:ext cx="2733212" cy="228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345361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952625"/>
            <a:ext cx="6619244" cy="2562225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4793879"/>
            <a:ext cx="742949" cy="228599"/>
          </a:xfrm>
        </p:spPr>
        <p:txBody>
          <a:bodyPr/>
          <a:lstStyle/>
          <a:p>
            <a:fld id="{4CD73815-2707-4475-8F1A-B873CB631BB4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66606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958850"/>
            <a:ext cx="1057474" cy="3561443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958850"/>
            <a:ext cx="4692019" cy="35614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4793879"/>
            <a:ext cx="744101" cy="228599"/>
          </a:xfrm>
        </p:spPr>
        <p:txBody>
          <a:bodyPr/>
          <a:lstStyle/>
          <a:p>
            <a:fld id="{2A4AFB99-0EAB-4182-AFF8-E214C82A68F6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97943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980864"/>
            <a:ext cx="721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107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43225" y="1125000"/>
            <a:ext cx="8290800" cy="36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90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62140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263269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92849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220366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384822"/>
            <a:ext cx="3618869" cy="213002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29923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29960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75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10515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70000"/>
            <a:ext cx="2898851" cy="130175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02829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4793879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094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7" Type="http://schemas.openxmlformats.org/officeDocument/2006/relationships/image" Target="../media/image4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15" Type="http://schemas.openxmlformats.org/officeDocument/2006/relationships/image" Target="../media/image44.png"/><Relationship Id="rId19" Type="http://schemas.openxmlformats.org/officeDocument/2006/relationships/image" Target="../media/image48.png"/><Relationship Id="rId1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ctrTitle"/>
          </p:nvPr>
        </p:nvSpPr>
        <p:spPr>
          <a:xfrm>
            <a:off x="866215" y="2003898"/>
            <a:ext cx="7606575" cy="9533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Pasar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ersaingan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empurna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463671"/>
          </a:xfrm>
        </p:spPr>
        <p:txBody>
          <a:bodyPr/>
          <a:lstStyle/>
          <a:p>
            <a:r>
              <a:rPr lang="en-US" dirty="0" smtClean="0"/>
              <a:t>TIM PENGAMPU EKONOMI MANAJERIAL</a:t>
            </a:r>
            <a:endParaRPr lang="en-US" dirty="0"/>
          </a:p>
        </p:txBody>
      </p:sp>
      <p:sp>
        <p:nvSpPr>
          <p:cNvPr id="6" name="Google Shape;97;p14"/>
          <p:cNvSpPr txBox="1">
            <a:spLocks/>
          </p:cNvSpPr>
          <p:nvPr/>
        </p:nvSpPr>
        <p:spPr>
          <a:xfrm>
            <a:off x="5526253" y="137019"/>
            <a:ext cx="354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sz="1800" dirty="0" err="1">
                <a:solidFill>
                  <a:schemeClr val="tx1"/>
                </a:solidFill>
              </a:rPr>
              <a:t>Konsep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penghasilan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bagi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perusahaan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berada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pasar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persaingan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sempurna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76200" indent="0">
              <a:buNone/>
            </a:pPr>
            <a:r>
              <a:rPr lang="en-US" sz="1800" dirty="0" err="1">
                <a:solidFill>
                  <a:schemeClr val="tx1"/>
                </a:solidFill>
              </a:rPr>
              <a:t>Pada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perusahaan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berada</a:t>
            </a:r>
            <a:r>
              <a:rPr lang="en-US" sz="1800" dirty="0">
                <a:solidFill>
                  <a:schemeClr val="tx1"/>
                </a:solidFill>
              </a:rPr>
              <a:t> di </a:t>
            </a:r>
            <a:r>
              <a:rPr lang="en-US" sz="1800" dirty="0" err="1">
                <a:solidFill>
                  <a:schemeClr val="tx1"/>
                </a:solidFill>
              </a:rPr>
              <a:t>pasar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persaingan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sempurna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bersifat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sebagai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penerima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harga</a:t>
            </a:r>
            <a:r>
              <a:rPr lang="en-US" sz="1800" dirty="0">
                <a:solidFill>
                  <a:schemeClr val="tx1"/>
                </a:solidFill>
              </a:rPr>
              <a:t> (price taker), </a:t>
            </a:r>
            <a:r>
              <a:rPr lang="en-US" sz="1800" dirty="0" err="1">
                <a:solidFill>
                  <a:schemeClr val="tx1"/>
                </a:solidFill>
              </a:rPr>
              <a:t>dimana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besarnya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P = AR = MR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  <a:p>
            <a:pPr marL="7620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71" t="3047" r="947" b="1"/>
          <a:stretch/>
        </p:blipFill>
        <p:spPr>
          <a:xfrm>
            <a:off x="1667108" y="1950901"/>
            <a:ext cx="5963403" cy="14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1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0" y="954899"/>
            <a:ext cx="8290800" cy="3639000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Terdapat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konsep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Biaya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dikeluarkan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oleh</a:t>
            </a:r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</a:rPr>
              <a:t>produsen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penjualan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barang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jasa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522555" y="1798618"/>
            <a:ext cx="7931950" cy="9757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Biaya</a:t>
            </a:r>
            <a:r>
              <a:rPr lang="en-US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r>
              <a:rPr lang="en-US" b="1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total  (Total  </a:t>
            </a:r>
            <a:r>
              <a:rPr lang="en-US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Cost/ TC)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Seluruh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biaya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harus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dikeluarkan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oleh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penjual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penjualan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suatu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produk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TC = TVC + TFC</a:t>
            </a:r>
            <a:endParaRPr lang="en-US" b="1" dirty="0">
              <a:solidFill>
                <a:schemeClr val="tx1"/>
              </a:solidFill>
              <a:latin typeface="Cousine" panose="020B0604020202020204" charset="0"/>
              <a:cs typeface="Cousine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2555" y="2900854"/>
                <a:ext cx="7931950" cy="97578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latin typeface="Cousine" panose="020B0604020202020204" charset="0"/>
                    <a:cs typeface="Cousine" panose="020B0604020202020204" charset="0"/>
                  </a:rPr>
                  <a:t>Biaya</a:t>
                </a:r>
                <a:r>
                  <a:rPr lang="en-US" b="1" dirty="0" smtClean="0">
                    <a:latin typeface="Cousine" panose="020B0604020202020204" charset="0"/>
                    <a:cs typeface="Cousine" panose="020B0604020202020204" charset="0"/>
                  </a:rPr>
                  <a:t> Marginal  </a:t>
                </a:r>
                <a:r>
                  <a:rPr lang="en-US" b="1" dirty="0">
                    <a:latin typeface="Cousine" panose="020B0604020202020204" charset="0"/>
                    <a:cs typeface="Cousine" panose="020B0604020202020204" charset="0"/>
                  </a:rPr>
                  <a:t>(Marginal  </a:t>
                </a:r>
                <a:r>
                  <a:rPr lang="en-US" b="1" dirty="0" smtClean="0">
                    <a:latin typeface="Cousine" panose="020B0604020202020204" charset="0"/>
                    <a:cs typeface="Cousine" panose="020B0604020202020204" charset="0"/>
                  </a:rPr>
                  <a:t>Cost/ MC) </a:t>
                </a:r>
              </a:p>
              <a:p>
                <a:pPr algn="ctr"/>
                <a:r>
                  <a:rPr lang="en-US" dirty="0" err="1">
                    <a:latin typeface="Cousine" panose="020B0604020202020204" charset="0"/>
                    <a:cs typeface="Cousine" panose="020B0604020202020204" charset="0"/>
                  </a:rPr>
                  <a:t>Menujukkan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>
                    <a:latin typeface="Cousine" panose="020B0604020202020204" charset="0"/>
                    <a:cs typeface="Cousine" panose="020B0604020202020204" charset="0"/>
                  </a:rPr>
                  <a:t>seberapa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>
                    <a:latin typeface="Cousine" panose="020B0604020202020204" charset="0"/>
                    <a:cs typeface="Cousine" panose="020B0604020202020204" charset="0"/>
                  </a:rPr>
                  <a:t>besar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 total cost 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</a:rPr>
                  <a:t>(</a:t>
                </a:r>
                <a:r>
                  <a:rPr lang="en-US" b="1" dirty="0">
                    <a:latin typeface="Cousine" panose="020B0604020202020204" charset="0"/>
                    <a:cs typeface="Cousine" panose="020B0604020202020204" charset="0"/>
                  </a:rPr>
                  <a:t>∆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𝑇𝐶) yang </a:t>
                </a:r>
                <a:r>
                  <a:rPr lang="en-US" dirty="0" err="1">
                    <a:latin typeface="Cousine" panose="020B0604020202020204" charset="0"/>
                    <a:cs typeface="Cousine" panose="020B0604020202020204" charset="0"/>
                  </a:rPr>
                  <a:t>dikeluarkan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>
                    <a:latin typeface="Cousine" panose="020B0604020202020204" charset="0"/>
                    <a:cs typeface="Cousine" panose="020B0604020202020204" charset="0"/>
                  </a:rPr>
                  <a:t>apabila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>
                    <a:latin typeface="Cousine" panose="020B0604020202020204" charset="0"/>
                    <a:cs typeface="Cousine" panose="020B0604020202020204" charset="0"/>
                  </a:rPr>
                  <a:t>jumlah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>
                    <a:latin typeface="Cousine" panose="020B0604020202020204" charset="0"/>
                    <a:cs typeface="Cousine" panose="020B0604020202020204" charset="0"/>
                  </a:rPr>
                  <a:t>outputnya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>
                    <a:latin typeface="Cousine" panose="020B0604020202020204" charset="0"/>
                    <a:cs typeface="Cousine" panose="020B0604020202020204" charset="0"/>
                  </a:rPr>
                  <a:t>bertambah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>
                    <a:latin typeface="Cousine" panose="020B0604020202020204" charset="0"/>
                    <a:cs typeface="Cousine" panose="020B0604020202020204" charset="0"/>
                  </a:rPr>
                  <a:t>sebesar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>
                    <a:latin typeface="Cousine" panose="020B0604020202020204" charset="0"/>
                    <a:cs typeface="Cousine" panose="020B0604020202020204" charset="0"/>
                  </a:rPr>
                  <a:t>satu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 unit 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  <a:sym typeface="Wingdings" panose="05000000000000000000" pitchFamily="2" charset="2"/>
                  </a:rPr>
                  <a:t>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b="1" dirty="0" smtClean="0">
                    <a:latin typeface="Cousine" panose="020B0604020202020204" charset="0"/>
                    <a:cs typeface="Cousine" panose="020B0604020202020204" charset="0"/>
                  </a:rPr>
                  <a:t>MC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Cousine" panose="020B060402020202020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latin typeface="Cousine" panose="020B0604020202020204" charset="0"/>
                            <a:cs typeface="Cousine" panose="020B0604020202020204" charset="0"/>
                          </a:rPr>
                          <m:t>∆ 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Cousine" panose="020B0604020202020204" charset="0"/>
                            <a:cs typeface="Cousine" panose="020B0604020202020204" charset="0"/>
                          </a:rPr>
                          <m:t>TC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latin typeface="Cousine" panose="020B0604020202020204" charset="0"/>
                            <a:cs typeface="Cousine" panose="020B0604020202020204" charset="0"/>
                          </a:rPr>
                          <m:t>∆ 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Cousine" panose="020B0604020202020204" charset="0"/>
                            <a:cs typeface="Cousine" panose="020B0604020202020204" charset="0"/>
                          </a:rPr>
                          <m:t>Q</m:t>
                        </m:r>
                      </m:den>
                    </m:f>
                  </m:oMath>
                </a14:m>
                <a:endParaRPr lang="en-US" b="1" dirty="0">
                  <a:latin typeface="Cousine" panose="020B0604020202020204" charset="0"/>
                  <a:cs typeface="Cousine" panose="020B060402020202020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55" y="2900854"/>
                <a:ext cx="7931950" cy="9757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3155" y="3976750"/>
                <a:ext cx="7931950" cy="97578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Cousine" panose="020B0604020202020204" charset="0"/>
                    <a:cs typeface="Cousine" panose="020B0604020202020204" charset="0"/>
                  </a:rPr>
                  <a:t>Biaya  </a:t>
                </a:r>
                <a:r>
                  <a:rPr lang="en-US" b="1" dirty="0">
                    <a:latin typeface="Cousine" panose="020B0604020202020204" charset="0"/>
                    <a:cs typeface="Cousine" panose="020B0604020202020204" charset="0"/>
                  </a:rPr>
                  <a:t>rata-rata  (Average  </a:t>
                </a:r>
                <a:r>
                  <a:rPr lang="en-US" b="1" dirty="0" smtClean="0">
                    <a:latin typeface="Cousine" panose="020B0604020202020204" charset="0"/>
                    <a:cs typeface="Cousine" panose="020B0604020202020204" charset="0"/>
                  </a:rPr>
                  <a:t>Cost/ AC) </a:t>
                </a:r>
              </a:p>
              <a:p>
                <a:pPr algn="ctr"/>
                <a:r>
                  <a:rPr lang="sv-SE" dirty="0">
                    <a:latin typeface="Cousine" panose="020B0604020202020204" charset="0"/>
                    <a:cs typeface="Cousine" panose="020B0604020202020204" charset="0"/>
                  </a:rPr>
                  <a:t>Biaya rata-rata yang diperlukan untuk memproduksi per unit output-nya 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  <a:sym typeface="Wingdings" panose="05000000000000000000" pitchFamily="2" charset="2"/>
                  </a:rPr>
                  <a:t> </a:t>
                </a:r>
                <a:r>
                  <a:rPr lang="en-US" b="1" dirty="0" smtClean="0">
                    <a:latin typeface="Cousine" panose="020B0604020202020204" charset="0"/>
                    <a:cs typeface="Cousine" panose="020B0604020202020204" charset="0"/>
                  </a:rPr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Cousine" panose="020B060402020202020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latin typeface="Cousine" panose="020B0604020202020204" charset="0"/>
                            <a:cs typeface="Cousine" panose="020B0604020202020204" charset="0"/>
                          </a:rPr>
                          <m:t>TC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latin typeface="Cousine" panose="020B0604020202020204" charset="0"/>
                            <a:cs typeface="Cousine" panose="020B0604020202020204" charset="0"/>
                          </a:rPr>
                          <m:t>Q</m:t>
                        </m:r>
                      </m:den>
                    </m:f>
                  </m:oMath>
                </a14:m>
                <a:endParaRPr lang="en-US" b="1" dirty="0">
                  <a:latin typeface="Cousine" panose="020B0604020202020204" charset="0"/>
                  <a:cs typeface="Cousine" panose="020B060402020202020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55" y="3976750"/>
                <a:ext cx="7931950" cy="9757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52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23563" y="1419859"/>
            <a:ext cx="2728570" cy="2267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3167329" y="2553715"/>
            <a:ext cx="5815389" cy="12077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525" algn="ctr"/>
            <a:r>
              <a:rPr lang="en-US" sz="1200" dirty="0" err="1" smtClean="0">
                <a:latin typeface="Cousine" panose="020B0604020202020204" charset="0"/>
                <a:cs typeface="Cousine" panose="020B0604020202020204" charset="0"/>
              </a:rPr>
              <a:t>Keseimbangan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latin typeface="Cousine" panose="020B0604020202020204" charset="0"/>
                <a:cs typeface="Cousine" panose="020B0604020202020204" charset="0"/>
              </a:rPr>
              <a:t>terjadi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latin typeface="Cousine" panose="020B0604020202020204" charset="0"/>
                <a:cs typeface="Cousine" panose="020B0604020202020204" charset="0"/>
              </a:rPr>
              <a:t>ketika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latin typeface="Cousine" panose="020B0604020202020204" charset="0"/>
                <a:cs typeface="Cousine" panose="020B0604020202020204" charset="0"/>
              </a:rPr>
              <a:t>permintaan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latin typeface="Cousine" panose="020B0604020202020204" charset="0"/>
                <a:cs typeface="Cousine" panose="020B0604020202020204" charset="0"/>
              </a:rPr>
              <a:t>berpotongan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latin typeface="Cousine" panose="020B0604020202020204" charset="0"/>
                <a:cs typeface="Cousine" panose="020B0604020202020204" charset="0"/>
              </a:rPr>
              <a:t>dengan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latin typeface="Cousine" panose="020B0604020202020204" charset="0"/>
                <a:cs typeface="Cousine" panose="020B0604020202020204" charset="0"/>
              </a:rPr>
              <a:t>penawarannya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latin typeface="Cousine" panose="020B0604020202020204" charset="0"/>
                <a:cs typeface="Cousine" panose="020B0604020202020204" charset="0"/>
              </a:rPr>
              <a:t>sehingga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latin typeface="Cousine" panose="020B0604020202020204" charset="0"/>
                <a:cs typeface="Cousine" panose="020B0604020202020204" charset="0"/>
              </a:rPr>
              <a:t>akan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latin typeface="Cousine" panose="020B0604020202020204" charset="0"/>
                <a:cs typeface="Cousine" panose="020B0604020202020204" charset="0"/>
              </a:rPr>
              <a:t>membentuk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latin typeface="Cousine" panose="020B0604020202020204" charset="0"/>
                <a:cs typeface="Cousine" panose="020B0604020202020204" charset="0"/>
              </a:rPr>
              <a:t>keseimbangan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latin typeface="Cousine" panose="020B0604020202020204" charset="0"/>
                <a:cs typeface="Cousine" panose="020B0604020202020204" charset="0"/>
              </a:rPr>
              <a:t>harga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latin typeface="Cousine" panose="020B0604020202020204" charset="0"/>
                <a:cs typeface="Cousine" panose="020B0604020202020204" charset="0"/>
              </a:rPr>
              <a:t>dan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latin typeface="Cousine" panose="020B0604020202020204" charset="0"/>
                <a:cs typeface="Cousine" panose="020B0604020202020204" charset="0"/>
              </a:rPr>
              <a:t>keseimbangan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latin typeface="Cousine" panose="020B0604020202020204" charset="0"/>
                <a:cs typeface="Cousine" panose="020B0604020202020204" charset="0"/>
              </a:rPr>
              <a:t>outputnya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endParaRPr lang="en-US" sz="1200" dirty="0">
              <a:latin typeface="Cousine" panose="020B0604020202020204" charset="0"/>
              <a:cs typeface="Cousine" panose="020B060402020202020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35284" y="670525"/>
            <a:ext cx="8438168" cy="95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en-US" sz="1600" dirty="0" err="1" smtClean="0">
                <a:solidFill>
                  <a:schemeClr val="tx1"/>
                </a:solidFill>
              </a:rPr>
              <a:t>Produsen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tidak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dapat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mengubah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jumlah</a:t>
            </a:r>
            <a:r>
              <a:rPr lang="en-US" sz="1600" dirty="0" smtClean="0">
                <a:solidFill>
                  <a:schemeClr val="tx1"/>
                </a:solidFill>
              </a:rPr>
              <a:t> output yang </a:t>
            </a:r>
            <a:r>
              <a:rPr lang="en-US" sz="1600" dirty="0" err="1" smtClean="0">
                <a:solidFill>
                  <a:schemeClr val="tx1"/>
                </a:solidFill>
              </a:rPr>
              <a:t>ditawarkan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harga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output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dipengaruhi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oleh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besar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kecilnya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permintaan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pasar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5583" y="257125"/>
            <a:ext cx="82296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en-US" b="1" dirty="0" err="1" smtClean="0">
                <a:solidFill>
                  <a:schemeClr val="tx1"/>
                </a:solidFill>
              </a:rPr>
              <a:t>Keseimbangan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dalam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Jangka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Sangat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Pendek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28" idx="2"/>
          </p:cNvCxnSpPr>
          <p:nvPr/>
        </p:nvCxnSpPr>
        <p:spPr>
          <a:xfrm flipH="1">
            <a:off x="548467" y="1806690"/>
            <a:ext cx="12200" cy="1573795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56186" y="3374483"/>
            <a:ext cx="1841122" cy="1914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01042" y="2308661"/>
            <a:ext cx="1133465" cy="1065822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263850" y="1964584"/>
            <a:ext cx="4" cy="1400768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-90319" y="1536811"/>
            <a:ext cx="1301971" cy="269880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Droid Serif"/>
              </a:rPr>
              <a:t>P</a:t>
            </a:r>
            <a:endParaRPr lang="en-US" sz="1600" dirty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35778" y="3230412"/>
            <a:ext cx="526160" cy="269880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Droid Serif"/>
              </a:rPr>
              <a:t>Q</a:t>
            </a:r>
            <a:endParaRPr lang="en-US" sz="1600" dirty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55416" y="1664436"/>
            <a:ext cx="657945" cy="269880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  <a:latin typeface="Droid Serif"/>
              </a:rPr>
              <a:t>s</a:t>
            </a:r>
            <a:endParaRPr lang="en-US" sz="1600" dirty="0">
              <a:solidFill>
                <a:schemeClr val="accent2"/>
              </a:solidFill>
              <a:latin typeface="Droid Se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03994" y="2980708"/>
            <a:ext cx="562064" cy="269880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Droid Serif"/>
              </a:rPr>
              <a:t>d’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Droid Serif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599303" y="1794046"/>
            <a:ext cx="1752248" cy="1578523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559662" y="3103646"/>
            <a:ext cx="562064" cy="269880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Droid Serif"/>
              </a:rPr>
              <a:t>d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Droid Serif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224501" y="1516799"/>
                <a:ext cx="9189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01" y="1516799"/>
                <a:ext cx="918970" cy="215444"/>
              </a:xfrm>
              <a:prstGeom prst="rect">
                <a:avLst/>
              </a:prstGeom>
              <a:blipFill rotWithShape="0">
                <a:blip r:embed="rId2"/>
                <a:stretch>
                  <a:fillRect l="-1987" r="-264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224501" y="1778353"/>
                <a:ext cx="876073" cy="436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MR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𝑇𝑅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01" y="1778353"/>
                <a:ext cx="876073" cy="436786"/>
              </a:xfrm>
              <a:prstGeom prst="rect">
                <a:avLst/>
              </a:prstGeom>
              <a:blipFill rotWithShape="0">
                <a:blip r:embed="rId3"/>
                <a:stretch>
                  <a:fillRect l="-3472" t="-1408" r="-2083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167774" y="2714673"/>
                <a:ext cx="562064" cy="269880"/>
              </a:xfrm>
              <a:prstGeom prst="rect">
                <a:avLst/>
              </a:prstGeom>
              <a:noFill/>
              <a:ln w="5715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Droid Serif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774" y="2714673"/>
                <a:ext cx="562064" cy="269880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  <a:ln w="57150">
                <a:noFill/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174182" y="2193808"/>
                <a:ext cx="562064" cy="269880"/>
              </a:xfrm>
              <a:prstGeom prst="rect">
                <a:avLst/>
              </a:prstGeom>
              <a:noFill/>
              <a:ln w="5715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Droid Serif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182" y="2193808"/>
                <a:ext cx="562064" cy="269880"/>
              </a:xfrm>
              <a:prstGeom prst="rect">
                <a:avLst/>
              </a:prstGeom>
              <a:blipFill>
                <a:blip r:embed="rId5"/>
                <a:stretch>
                  <a:fillRect b="-11364"/>
                </a:stretch>
              </a:blipFill>
              <a:ln w="57150">
                <a:noFill/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061815" y="3385999"/>
                <a:ext cx="562064" cy="269880"/>
              </a:xfrm>
              <a:prstGeom prst="rect">
                <a:avLst/>
              </a:prstGeom>
              <a:noFill/>
              <a:ln w="5715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Droid Serif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15" y="3385999"/>
                <a:ext cx="562064" cy="269880"/>
              </a:xfrm>
              <a:prstGeom prst="rect">
                <a:avLst/>
              </a:prstGeom>
              <a:blipFill>
                <a:blip r:embed="rId6"/>
                <a:stretch>
                  <a:fillRect b="-22222"/>
                </a:stretch>
              </a:blipFill>
              <a:ln w="57150">
                <a:noFill/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49576" y="2729936"/>
                <a:ext cx="562064" cy="269880"/>
              </a:xfrm>
              <a:prstGeom prst="rect">
                <a:avLst/>
              </a:prstGeom>
              <a:noFill/>
              <a:ln w="5715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Droid Serif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76" y="2729936"/>
                <a:ext cx="562064" cy="269880"/>
              </a:xfrm>
              <a:prstGeom prst="rect">
                <a:avLst/>
              </a:prstGeom>
              <a:blipFill>
                <a:blip r:embed="rId7"/>
                <a:stretch>
                  <a:fillRect b="-2273"/>
                </a:stretch>
              </a:blipFill>
              <a:ln w="57150">
                <a:noFill/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 flipH="1">
            <a:off x="559891" y="2934121"/>
            <a:ext cx="724497" cy="873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24494" y="2390849"/>
            <a:ext cx="724497" cy="873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3321" y="2260311"/>
                <a:ext cx="562064" cy="269880"/>
              </a:xfrm>
              <a:prstGeom prst="rect">
                <a:avLst/>
              </a:prstGeom>
              <a:noFill/>
              <a:ln w="5715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Droid Serif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1" y="2260311"/>
                <a:ext cx="562064" cy="269880"/>
              </a:xfrm>
              <a:prstGeom prst="rect">
                <a:avLst/>
              </a:prstGeom>
              <a:blipFill>
                <a:blip r:embed="rId8"/>
                <a:stretch>
                  <a:fillRect b="-2273"/>
                </a:stretch>
              </a:blipFill>
              <a:ln w="57150">
                <a:noFill/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Keseimbangan</a:t>
            </a:r>
            <a:r>
              <a:rPr lang="en-US" b="1" dirty="0"/>
              <a:t> </a:t>
            </a:r>
            <a:r>
              <a:rPr lang="en-US" b="1" dirty="0" err="1"/>
              <a:t>Pasar</a:t>
            </a:r>
            <a:r>
              <a:rPr lang="en-US" b="1" dirty="0"/>
              <a:t> </a:t>
            </a:r>
            <a:r>
              <a:rPr lang="en-US" b="1" dirty="0" err="1"/>
              <a:t>Persaingan</a:t>
            </a:r>
            <a:r>
              <a:rPr lang="en-US" b="1" dirty="0"/>
              <a:t> </a:t>
            </a:r>
            <a:r>
              <a:rPr lang="en-US" b="1" dirty="0" err="1"/>
              <a:t>Sempurna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Jangka</a:t>
            </a:r>
            <a:r>
              <a:rPr lang="en-US" b="1" dirty="0"/>
              <a:t> </a:t>
            </a:r>
            <a:r>
              <a:rPr lang="en-US" b="1" dirty="0" err="1"/>
              <a:t>Pendek</a:t>
            </a:r>
            <a:r>
              <a:rPr lang="en-US" b="1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225" y="1381328"/>
            <a:ext cx="8290800" cy="3382672"/>
          </a:xfrm>
        </p:spPr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keseimbangan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jangka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pendek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adalah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bila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</a:rPr>
              <a:t>keuntungan</a:t>
            </a:r>
            <a:r>
              <a:rPr lang="en-US" sz="1800" b="1" u="sng" dirty="0">
                <a:solidFill>
                  <a:schemeClr val="tx1"/>
                </a:solidFill>
              </a:rPr>
              <a:t> </a:t>
            </a:r>
            <a:r>
              <a:rPr lang="en-US" sz="1800" b="1" u="sng" dirty="0" smtClean="0">
                <a:solidFill>
                  <a:schemeClr val="tx1"/>
                </a:solidFill>
              </a:rPr>
              <a:t>yang </a:t>
            </a:r>
            <a:r>
              <a:rPr lang="en-US" sz="1800" b="1" u="sng" dirty="0" err="1" smtClean="0">
                <a:solidFill>
                  <a:schemeClr val="tx1"/>
                </a:solidFill>
              </a:rPr>
              <a:t>diperoleh</a:t>
            </a:r>
            <a:r>
              <a:rPr lang="en-US" sz="1800" b="1" u="sng" dirty="0" smtClean="0">
                <a:solidFill>
                  <a:schemeClr val="tx1"/>
                </a:solidFill>
              </a:rPr>
              <a:t> </a:t>
            </a:r>
            <a:r>
              <a:rPr lang="en-US" sz="1800" b="1" u="sng" dirty="0" err="1" smtClean="0">
                <a:solidFill>
                  <a:schemeClr val="tx1"/>
                </a:solidFill>
              </a:rPr>
              <a:t>maksimum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atau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b="1" u="sng" dirty="0" err="1" smtClean="0">
                <a:solidFill>
                  <a:schemeClr val="tx1"/>
                </a:solidFill>
              </a:rPr>
              <a:t>kerugian</a:t>
            </a:r>
            <a:r>
              <a:rPr lang="en-US" sz="1800" b="1" u="sng" dirty="0" smtClean="0">
                <a:solidFill>
                  <a:schemeClr val="tx1"/>
                </a:solidFill>
              </a:rPr>
              <a:t> </a:t>
            </a:r>
            <a:r>
              <a:rPr lang="en-US" sz="1800" b="1" u="sng" dirty="0">
                <a:solidFill>
                  <a:schemeClr val="tx1"/>
                </a:solidFill>
              </a:rPr>
              <a:t>yang </a:t>
            </a:r>
            <a:r>
              <a:rPr lang="en-US" sz="1800" b="1" u="sng" dirty="0" err="1">
                <a:solidFill>
                  <a:schemeClr val="tx1"/>
                </a:solidFill>
              </a:rPr>
              <a:t>diderita</a:t>
            </a:r>
            <a:r>
              <a:rPr lang="en-US" sz="1800" b="1" u="sng" dirty="0">
                <a:solidFill>
                  <a:schemeClr val="tx1"/>
                </a:solidFill>
              </a:rPr>
              <a:t> </a:t>
            </a:r>
            <a:r>
              <a:rPr lang="en-US" sz="1800" b="1" u="sng" dirty="0" smtClean="0">
                <a:solidFill>
                  <a:schemeClr val="tx1"/>
                </a:solidFill>
              </a:rPr>
              <a:t>minimum</a:t>
            </a:r>
            <a:endParaRPr lang="en-US" sz="1800" b="1" u="sng" dirty="0">
              <a:solidFill>
                <a:schemeClr val="tx1"/>
              </a:solidFill>
            </a:endParaRPr>
          </a:p>
          <a:p>
            <a:r>
              <a:rPr lang="fi-FI" sz="1800" dirty="0"/>
              <a:t>Menentukan apakah perusahaan akan </a:t>
            </a:r>
            <a:r>
              <a:rPr lang="fi-FI" sz="1800" b="1" dirty="0"/>
              <a:t>berproduksi</a:t>
            </a:r>
            <a:r>
              <a:rPr lang="fi-FI" sz="1800" dirty="0"/>
              <a:t> atau </a:t>
            </a:r>
            <a:r>
              <a:rPr lang="fi-FI" sz="1800" b="1" dirty="0"/>
              <a:t>tidak sama </a:t>
            </a:r>
            <a:r>
              <a:rPr lang="fi-FI" sz="1800" b="1" dirty="0" smtClean="0"/>
              <a:t>sekali</a:t>
            </a:r>
            <a:r>
              <a:rPr lang="fi-FI" sz="1800" b="1" dirty="0"/>
              <a:t>?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553155" y="2831260"/>
            <a:ext cx="7931950" cy="9209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Jika</a:t>
            </a:r>
            <a:r>
              <a:rPr lang="en-US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perusahaan</a:t>
            </a:r>
            <a:r>
              <a:rPr lang="en-US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menutup</a:t>
            </a:r>
            <a:r>
              <a:rPr lang="en-US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usahanya</a:t>
            </a:r>
            <a:r>
              <a:rPr lang="en-US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karena</a:t>
            </a:r>
            <a:r>
              <a:rPr lang="en-US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dianggap</a:t>
            </a:r>
            <a:r>
              <a:rPr lang="en-US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tidak</a:t>
            </a:r>
            <a:r>
              <a:rPr lang="en-US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prospektif</a:t>
            </a:r>
            <a:r>
              <a:rPr lang="en-US" b="1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,   </a:t>
            </a:r>
            <a:endParaRPr lang="en-US" b="1" dirty="0" smtClean="0">
              <a:solidFill>
                <a:schemeClr val="tx1"/>
              </a:solidFill>
              <a:latin typeface="Cousine" panose="020B0604020202020204" charset="0"/>
              <a:cs typeface="Cousine" panose="020B0604020202020204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Maka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ia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akan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menanggung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biaya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tetapnya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</a:t>
            </a:r>
            <a:r>
              <a:rPr lang="en-US" dirty="0" err="1" smtClean="0"/>
              <a:t>iaya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Sunk cost)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TC = TFC </a:t>
            </a:r>
            <a:r>
              <a:rPr lang="en-US" dirty="0" smtClean="0">
                <a:solidFill>
                  <a:srgbClr val="FF0000"/>
                </a:solidFill>
                <a:latin typeface="Cousine" panose="020B0604020202020204" charset="0"/>
                <a:cs typeface="Cousine" panose="020B0604020202020204" charset="0"/>
              </a:rPr>
              <a:t>+ TVC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TC = TFC </a:t>
            </a:r>
            <a:r>
              <a:rPr lang="en-US" dirty="0" smtClean="0">
                <a:solidFill>
                  <a:srgbClr val="FF0000"/>
                </a:solidFill>
                <a:latin typeface="Cousine" panose="020B0604020202020204" charset="0"/>
                <a:cs typeface="Cousine" panose="020B0604020202020204" charset="0"/>
              </a:rPr>
              <a:t>+   0 </a:t>
            </a:r>
            <a:endParaRPr lang="en-US" dirty="0">
              <a:solidFill>
                <a:srgbClr val="FF0000"/>
              </a:solidFill>
              <a:latin typeface="Cousine" panose="020B0604020202020204" charset="0"/>
              <a:cs typeface="Cousine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155" y="3797630"/>
            <a:ext cx="7931950" cy="9209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Jika</a:t>
            </a:r>
            <a:r>
              <a:rPr lang="en-US" b="1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perusahaan</a:t>
            </a:r>
            <a:r>
              <a:rPr lang="en-US" b="1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melanjutkan</a:t>
            </a:r>
            <a:r>
              <a:rPr lang="en-US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kegiatan</a:t>
            </a:r>
            <a:r>
              <a:rPr lang="en-US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produksi</a:t>
            </a:r>
            <a:r>
              <a:rPr lang="en-US" b="1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,   </a:t>
            </a:r>
          </a:p>
          <a:p>
            <a:pPr algn="ctr"/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maka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perlu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diketahui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apakah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setiap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unit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produksi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akan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menambah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penghasilannya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daripada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tambahan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biayanya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sebaiknya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produsen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berproduksi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pada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tingkat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output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dimana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b="1" dirty="0">
                <a:latin typeface="Cousine" panose="020B0604020202020204" charset="0"/>
                <a:cs typeface="Cousine" panose="020B0604020202020204" charset="0"/>
              </a:rPr>
              <a:t>MR = </a:t>
            </a:r>
            <a:r>
              <a:rPr lang="en-US" b="1" dirty="0" smtClean="0">
                <a:latin typeface="Cousine" panose="020B0604020202020204" charset="0"/>
                <a:cs typeface="Cousine" panose="020B0604020202020204" charset="0"/>
              </a:rPr>
              <a:t>MC = P</a:t>
            </a:r>
            <a:endParaRPr lang="en-US" b="1" dirty="0">
              <a:latin typeface="Cousine" panose="020B0604020202020204" charset="0"/>
              <a:cs typeface="Cousi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>
                <a:solidFill>
                  <a:schemeClr val="tx1"/>
                </a:solidFill>
              </a:rPr>
              <a:t>Keseimbangan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Jangka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Pendek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(Profit </a:t>
            </a:r>
            <a:r>
              <a:rPr lang="en-US" sz="2000" dirty="0" err="1" smtClean="0">
                <a:solidFill>
                  <a:schemeClr val="tx1"/>
                </a:solidFill>
              </a:rPr>
              <a:t>Maksimal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225" y="991965"/>
            <a:ext cx="8438168" cy="3638028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Produsen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selalu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mengharapkan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kondisi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berlangsung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selama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mungkin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Goals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en-US" sz="1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Maksimisasi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Profit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	</a:t>
            </a:r>
          </a:p>
          <a:p>
            <a:pPr marL="76200" indent="0">
              <a:buNone/>
            </a:pPr>
            <a:endParaRPr lang="en-US" sz="1800" dirty="0" smtClean="0">
              <a:sym typeface="Wingdings" panose="05000000000000000000" pitchFamily="2" charset="2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290799" y="4499677"/>
            <a:ext cx="461100" cy="2919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343225" y="1705582"/>
            <a:ext cx="8408674" cy="6371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Konsekuensinya</a:t>
            </a:r>
            <a:r>
              <a:rPr lang="en-US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K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ondisi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ini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sulit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bertahan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lama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karena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seringkali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akan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</a:p>
          <a:p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mengundang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produsen-produsen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baru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untuk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masuk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ke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pasar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36510" y="2430750"/>
            <a:ext cx="5815389" cy="1153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6200" indent="0" algn="ctr">
              <a:buNone/>
            </a:pPr>
            <a:r>
              <a:rPr lang="en-US" sz="1300" dirty="0" err="1" smtClean="0"/>
              <a:t>Syarat</a:t>
            </a:r>
            <a:r>
              <a:rPr lang="en-US" sz="1300" dirty="0" smtClean="0"/>
              <a:t>: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300" dirty="0" err="1" smtClean="0"/>
              <a:t>Biaya</a:t>
            </a:r>
            <a:r>
              <a:rPr lang="en-US" sz="1300" dirty="0" smtClean="0"/>
              <a:t> </a:t>
            </a:r>
            <a:r>
              <a:rPr lang="en-US" sz="1300" dirty="0" err="1" smtClean="0"/>
              <a:t>Marjinal</a:t>
            </a:r>
            <a:r>
              <a:rPr lang="en-US" sz="1300" dirty="0" smtClean="0"/>
              <a:t> (MC) </a:t>
            </a:r>
            <a:r>
              <a:rPr lang="en-US" sz="1300" dirty="0" err="1"/>
              <a:t>sama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 smtClean="0"/>
              <a:t>Pendapatan</a:t>
            </a:r>
            <a:r>
              <a:rPr lang="en-US" sz="1300" dirty="0" smtClean="0"/>
              <a:t> </a:t>
            </a:r>
            <a:r>
              <a:rPr lang="en-US" sz="1300" dirty="0" err="1" smtClean="0"/>
              <a:t>Marjinal</a:t>
            </a:r>
            <a:r>
              <a:rPr lang="en-US" sz="1300" dirty="0" smtClean="0"/>
              <a:t> (MR) </a:t>
            </a:r>
            <a:r>
              <a:rPr lang="en-US" sz="1300" dirty="0" smtClean="0">
                <a:sym typeface="Wingdings" panose="05000000000000000000" pitchFamily="2" charset="2"/>
              </a:rPr>
              <a:t> </a:t>
            </a:r>
            <a:r>
              <a:rPr lang="en-US" sz="1300" b="1" dirty="0" smtClean="0">
                <a:sym typeface="Wingdings" panose="05000000000000000000" pitchFamily="2" charset="2"/>
              </a:rPr>
              <a:t>MC = MR</a:t>
            </a:r>
            <a:endParaRPr lang="en-US" sz="1300" b="1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300" dirty="0" err="1" smtClean="0"/>
              <a:t>Kurva</a:t>
            </a:r>
            <a:r>
              <a:rPr lang="en-US" sz="1300" dirty="0" smtClean="0"/>
              <a:t> </a:t>
            </a:r>
            <a:r>
              <a:rPr lang="en-US" sz="1300" dirty="0"/>
              <a:t>MC </a:t>
            </a:r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posisi</a:t>
            </a:r>
            <a:r>
              <a:rPr lang="en-US" sz="1300" dirty="0"/>
              <a:t> </a:t>
            </a:r>
            <a:r>
              <a:rPr lang="en-US" sz="1300" dirty="0" err="1" smtClean="0"/>
              <a:t>meningkat</a:t>
            </a:r>
            <a:r>
              <a:rPr lang="en-US" sz="1300" dirty="0" smtClean="0"/>
              <a:t> </a:t>
            </a:r>
            <a:r>
              <a:rPr lang="en-US" sz="1300" dirty="0"/>
              <a:t>(</a:t>
            </a:r>
            <a:r>
              <a:rPr lang="en-US" sz="1300" dirty="0" err="1"/>
              <a:t>dari</a:t>
            </a:r>
            <a:r>
              <a:rPr lang="en-US" sz="1300" dirty="0"/>
              <a:t> </a:t>
            </a:r>
            <a:r>
              <a:rPr lang="en-US" sz="1300" dirty="0" err="1"/>
              <a:t>bawah</a:t>
            </a:r>
            <a:r>
              <a:rPr lang="en-US" sz="1300" dirty="0"/>
              <a:t> </a:t>
            </a:r>
            <a:r>
              <a:rPr lang="en-US" sz="1300" dirty="0" err="1"/>
              <a:t>ke</a:t>
            </a:r>
            <a:r>
              <a:rPr lang="en-US" sz="1300" dirty="0"/>
              <a:t> </a:t>
            </a:r>
            <a:r>
              <a:rPr lang="en-US" sz="1300" dirty="0" err="1" smtClean="0"/>
              <a:t>atas</a:t>
            </a:r>
            <a:r>
              <a:rPr lang="en-US" sz="1300" dirty="0"/>
              <a:t>) - </a:t>
            </a:r>
            <a:r>
              <a:rPr lang="en-US" sz="1300" dirty="0" err="1"/>
              <a:t>jika</a:t>
            </a:r>
            <a:r>
              <a:rPr lang="en-US" sz="1300" dirty="0"/>
              <a:t> </a:t>
            </a:r>
            <a:r>
              <a:rPr lang="en-US" sz="1300" dirty="0" err="1" smtClean="0"/>
              <a:t>terbalik</a:t>
            </a:r>
            <a:r>
              <a:rPr lang="en-US" sz="1300" dirty="0" smtClean="0"/>
              <a:t> </a:t>
            </a:r>
            <a:r>
              <a:rPr lang="en-US" sz="1300" dirty="0" err="1"/>
              <a:t>maka</a:t>
            </a:r>
            <a:r>
              <a:rPr lang="en-US" sz="1300" dirty="0"/>
              <a:t> yang </a:t>
            </a:r>
            <a:r>
              <a:rPr lang="en-US" sz="1300" dirty="0" err="1"/>
              <a:t>diperoleh</a:t>
            </a:r>
            <a:r>
              <a:rPr lang="en-US" sz="1300" dirty="0"/>
              <a:t> </a:t>
            </a:r>
            <a:r>
              <a:rPr lang="en-US" sz="1300" dirty="0" err="1"/>
              <a:t>kerugian</a:t>
            </a:r>
            <a:r>
              <a:rPr lang="en-US" sz="1300" dirty="0"/>
              <a:t> </a:t>
            </a:r>
            <a:r>
              <a:rPr lang="en-US" sz="1300" dirty="0" err="1"/>
              <a:t>maksimal</a:t>
            </a:r>
            <a:endParaRPr lang="en-US" sz="1300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sv-SE" sz="1300" dirty="0"/>
              <a:t>Harga lebih besar dari </a:t>
            </a:r>
            <a:r>
              <a:rPr lang="sv-SE" sz="1300" dirty="0" smtClean="0"/>
              <a:t>biaya rata-rata (AC) </a:t>
            </a:r>
            <a:r>
              <a:rPr lang="sv-SE" sz="1300" dirty="0" smtClean="0">
                <a:sym typeface="Wingdings" panose="05000000000000000000" pitchFamily="2" charset="2"/>
              </a:rPr>
              <a:t> </a:t>
            </a:r>
            <a:r>
              <a:rPr lang="sv-SE" sz="1300" b="1" dirty="0" smtClean="0">
                <a:sym typeface="Wingdings" panose="05000000000000000000" pitchFamily="2" charset="2"/>
              </a:rPr>
              <a:t>P &gt; AC</a:t>
            </a:r>
            <a:endParaRPr lang="en-US" sz="13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5" y="2427470"/>
            <a:ext cx="2533982" cy="22793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77207" y="3681289"/>
            <a:ext cx="5815389" cy="12077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Keuntungan</a:t>
            </a:r>
            <a:r>
              <a:rPr lang="en-US" sz="1200" dirty="0" smtClean="0"/>
              <a:t> </a:t>
            </a:r>
            <a:r>
              <a:rPr lang="en-US" sz="1200" dirty="0" err="1" smtClean="0"/>
              <a:t>maksimum</a:t>
            </a:r>
            <a:r>
              <a:rPr lang="en-US" sz="1200" dirty="0" smtClean="0"/>
              <a:t> </a:t>
            </a:r>
            <a:r>
              <a:rPr lang="en-US" sz="1200" dirty="0" err="1" smtClean="0"/>
              <a:t>jangka</a:t>
            </a:r>
            <a:r>
              <a:rPr lang="en-US" sz="1200" dirty="0" smtClean="0"/>
              <a:t> </a:t>
            </a:r>
            <a:r>
              <a:rPr lang="en-US" sz="1200" dirty="0" err="1" smtClean="0"/>
              <a:t>pendek</a:t>
            </a:r>
            <a:r>
              <a:rPr lang="en-US" sz="1200" dirty="0" smtClean="0"/>
              <a:t> </a:t>
            </a:r>
            <a:r>
              <a:rPr lang="en-US" sz="1200" dirty="0" err="1" smtClean="0"/>
              <a:t>terjadi</a:t>
            </a:r>
            <a:r>
              <a:rPr lang="en-US" sz="1200" dirty="0" smtClean="0"/>
              <a:t> </a:t>
            </a:r>
            <a:r>
              <a:rPr lang="en-US" sz="1200" dirty="0" err="1" smtClean="0"/>
              <a:t>ketika</a:t>
            </a:r>
            <a:r>
              <a:rPr lang="en-US" sz="1200" dirty="0" smtClean="0"/>
              <a:t> MC = MR (</a:t>
            </a:r>
            <a:r>
              <a:rPr lang="en-US" sz="1200" dirty="0" err="1" smtClean="0"/>
              <a:t>titik</a:t>
            </a:r>
            <a:r>
              <a:rPr lang="en-US" sz="1200" dirty="0" smtClean="0"/>
              <a:t> D). </a:t>
            </a:r>
            <a:r>
              <a:rPr lang="en-US" sz="1200" dirty="0" err="1" smtClean="0"/>
              <a:t>Karena</a:t>
            </a:r>
            <a:r>
              <a:rPr lang="en-US" sz="1200" dirty="0" smtClean="0"/>
              <a:t> </a:t>
            </a:r>
            <a:r>
              <a:rPr lang="en-US" sz="1200" dirty="0" err="1" smtClean="0"/>
              <a:t>pada</a:t>
            </a:r>
            <a:r>
              <a:rPr lang="en-US" sz="1200" dirty="0" smtClean="0"/>
              <a:t> </a:t>
            </a:r>
            <a:r>
              <a:rPr lang="en-US" sz="1200" dirty="0" err="1" smtClean="0"/>
              <a:t>titik</a:t>
            </a:r>
            <a:r>
              <a:rPr lang="en-US" sz="1200" dirty="0" smtClean="0"/>
              <a:t> F </a:t>
            </a:r>
            <a:r>
              <a:rPr lang="en-US" sz="1200" dirty="0" err="1" smtClean="0"/>
              <a:t>juga</a:t>
            </a:r>
            <a:r>
              <a:rPr lang="en-US" sz="1200" dirty="0" smtClean="0"/>
              <a:t> </a:t>
            </a:r>
            <a:r>
              <a:rPr lang="en-US" sz="1200" dirty="0" err="1" smtClean="0"/>
              <a:t>bersinggungan</a:t>
            </a:r>
            <a:r>
              <a:rPr lang="en-US" sz="1200" dirty="0" smtClean="0"/>
              <a:t>, </a:t>
            </a:r>
            <a:r>
              <a:rPr lang="en-US" sz="1200" dirty="0" err="1" smtClean="0"/>
              <a:t>namun</a:t>
            </a:r>
            <a:r>
              <a:rPr lang="en-US" sz="1200" dirty="0" smtClean="0"/>
              <a:t> </a:t>
            </a:r>
            <a:r>
              <a:rPr lang="en-US" sz="1200" dirty="0" err="1" smtClean="0"/>
              <a:t>kondisi</a:t>
            </a:r>
            <a:r>
              <a:rPr lang="en-US" sz="1200" dirty="0" smtClean="0"/>
              <a:t> MC yang </a:t>
            </a:r>
            <a:r>
              <a:rPr lang="en-US" sz="1200" dirty="0" err="1" smtClean="0"/>
              <a:t>menurun</a:t>
            </a:r>
            <a:endParaRPr lang="en-US" sz="1200" dirty="0" smtClean="0"/>
          </a:p>
          <a:p>
            <a:pPr marL="180975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Titik</a:t>
            </a:r>
            <a:r>
              <a:rPr lang="en-US" sz="1200" dirty="0" smtClean="0"/>
              <a:t> C </a:t>
            </a:r>
            <a:r>
              <a:rPr lang="en-US" sz="1200" dirty="0" err="1" smtClean="0"/>
              <a:t>merupakan</a:t>
            </a:r>
            <a:r>
              <a:rPr lang="en-US" sz="1200" dirty="0" smtClean="0"/>
              <a:t> </a:t>
            </a:r>
            <a:r>
              <a:rPr lang="en-US" sz="1200" dirty="0" err="1" smtClean="0"/>
              <a:t>titik</a:t>
            </a:r>
            <a:r>
              <a:rPr lang="en-US" sz="1200" dirty="0" smtClean="0"/>
              <a:t> yang </a:t>
            </a:r>
            <a:r>
              <a:rPr lang="en-US" sz="1200" dirty="0" err="1" smtClean="0"/>
              <a:t>memenuhi</a:t>
            </a:r>
            <a:r>
              <a:rPr lang="en-US" sz="1200" dirty="0" smtClean="0"/>
              <a:t> </a:t>
            </a:r>
            <a:r>
              <a:rPr lang="en-US" sz="1200" dirty="0" err="1" smtClean="0"/>
              <a:t>syarat</a:t>
            </a:r>
            <a:r>
              <a:rPr lang="en-US" sz="1200" dirty="0" smtClean="0"/>
              <a:t> P &gt; AC </a:t>
            </a:r>
            <a:r>
              <a:rPr lang="en-US" sz="1200" dirty="0" err="1" smtClean="0"/>
              <a:t>kemudian</a:t>
            </a:r>
            <a:r>
              <a:rPr lang="en-US" sz="1200" dirty="0" smtClean="0"/>
              <a:t> </a:t>
            </a:r>
            <a:r>
              <a:rPr lang="en-US" sz="1200" dirty="0" err="1" smtClean="0"/>
              <a:t>ditarik</a:t>
            </a:r>
            <a:r>
              <a:rPr lang="en-US" sz="1200" dirty="0" smtClean="0"/>
              <a:t> </a:t>
            </a:r>
            <a:r>
              <a:rPr lang="en-US" sz="1200" dirty="0" err="1" smtClean="0"/>
              <a:t>garis</a:t>
            </a:r>
            <a:r>
              <a:rPr lang="en-US" sz="1200" dirty="0" smtClean="0"/>
              <a:t> </a:t>
            </a:r>
            <a:r>
              <a:rPr lang="en-US" sz="1200" dirty="0" err="1" smtClean="0"/>
              <a:t>sejajar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sumbu</a:t>
            </a:r>
            <a:r>
              <a:rPr lang="en-US" sz="1200" dirty="0" smtClean="0"/>
              <a:t> horizontal, </a:t>
            </a:r>
            <a:r>
              <a:rPr lang="en-US" sz="1200" dirty="0" err="1" smtClean="0"/>
              <a:t>sehingga</a:t>
            </a:r>
            <a:r>
              <a:rPr lang="en-US" sz="1200" dirty="0" smtClean="0"/>
              <a:t> </a:t>
            </a:r>
            <a:r>
              <a:rPr lang="en-US" sz="1200" dirty="0" err="1" smtClean="0"/>
              <a:t>diperoleh</a:t>
            </a:r>
            <a:r>
              <a:rPr lang="en-US" sz="1200" dirty="0" smtClean="0"/>
              <a:t> </a:t>
            </a:r>
            <a:r>
              <a:rPr lang="en-US" sz="1200" dirty="0" err="1" smtClean="0"/>
              <a:t>garis</a:t>
            </a:r>
            <a:r>
              <a:rPr lang="en-US" sz="1200" dirty="0" smtClean="0"/>
              <a:t> BC</a:t>
            </a:r>
          </a:p>
          <a:p>
            <a:pPr marL="180975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Hasilnya</a:t>
            </a:r>
            <a:r>
              <a:rPr lang="en-US" sz="1200" dirty="0" smtClean="0"/>
              <a:t>,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harga</a:t>
            </a:r>
            <a:r>
              <a:rPr lang="en-US" sz="1200" dirty="0" smtClean="0"/>
              <a:t> P </a:t>
            </a:r>
            <a:r>
              <a:rPr lang="en-US" sz="1200" dirty="0" err="1" smtClean="0"/>
              <a:t>dan</a:t>
            </a:r>
            <a:r>
              <a:rPr lang="en-US" sz="1200" dirty="0" smtClean="0"/>
              <a:t> output </a:t>
            </a:r>
            <a:r>
              <a:rPr lang="en-US" sz="1200" dirty="0" err="1" smtClean="0"/>
              <a:t>sebanyak</a:t>
            </a:r>
            <a:r>
              <a:rPr lang="en-US" sz="1200" dirty="0" smtClean="0"/>
              <a:t> Q1, </a:t>
            </a:r>
            <a:r>
              <a:rPr lang="en-US" sz="1200" dirty="0" err="1" smtClean="0"/>
              <a:t>produsen</a:t>
            </a:r>
            <a:r>
              <a:rPr lang="en-US" sz="1200" dirty="0" smtClean="0"/>
              <a:t>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 smtClean="0"/>
              <a:t>mendapatkan</a:t>
            </a:r>
            <a:r>
              <a:rPr lang="en-US" sz="1200" dirty="0" smtClean="0"/>
              <a:t> </a:t>
            </a:r>
            <a:r>
              <a:rPr lang="en-US" sz="1200" dirty="0" err="1" smtClean="0"/>
              <a:t>keuntungan</a:t>
            </a:r>
            <a:r>
              <a:rPr lang="en-US" sz="1200" dirty="0" smtClean="0"/>
              <a:t> </a:t>
            </a:r>
            <a:r>
              <a:rPr lang="en-US" sz="1200" dirty="0" err="1" smtClean="0"/>
              <a:t>maksimum</a:t>
            </a:r>
            <a:r>
              <a:rPr lang="en-US" sz="1200" dirty="0" smtClean="0"/>
              <a:t> </a:t>
            </a:r>
            <a:r>
              <a:rPr lang="en-US" sz="1200" dirty="0" err="1" smtClean="0"/>
              <a:t>sebesar</a:t>
            </a:r>
            <a:r>
              <a:rPr lang="en-US" sz="1200" dirty="0" smtClean="0"/>
              <a:t> area ABCD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262352" y="3614453"/>
            <a:ext cx="614855" cy="197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AR = MR</a:t>
            </a:r>
            <a:endParaRPr lang="en-US" sz="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8069" y="3712988"/>
            <a:ext cx="1156138" cy="165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Keutnungan</a:t>
            </a:r>
            <a:r>
              <a:rPr lang="en-US" sz="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maksimum</a:t>
            </a:r>
            <a:endParaRPr lang="en-US" sz="7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/>
              <a:t>Keseimbangan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Jangka</a:t>
            </a:r>
            <a:r>
              <a:rPr lang="en-US" sz="1800" dirty="0"/>
              <a:t> </a:t>
            </a:r>
            <a:r>
              <a:rPr lang="en-US" sz="1800" dirty="0" err="1"/>
              <a:t>Pendek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Keuntungan</a:t>
            </a:r>
            <a:r>
              <a:rPr lang="en-US" sz="1800" dirty="0" smtClean="0"/>
              <a:t> </a:t>
            </a:r>
            <a:r>
              <a:rPr lang="en-US" sz="1800" dirty="0" err="1" smtClean="0"/>
              <a:t>Maksimum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511933" y="987134"/>
            <a:ext cx="8121997" cy="6371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Pada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pasar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persaingan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sempurna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 P = AR = MR,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karena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penerimaan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berasal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dari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penjualan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1 unit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tambahan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atau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sebesar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harga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barang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tersebut</a:t>
            </a:r>
            <a:endParaRPr lang="en-US" b="1" dirty="0">
              <a:latin typeface="Cousine" panose="020B0604020202020204" charset="0"/>
              <a:cs typeface="Cousine" panose="020B0604020202020204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04330" y="1504500"/>
            <a:ext cx="8438168" cy="108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</a:rPr>
              <a:t>P </a:t>
            </a:r>
            <a:r>
              <a:rPr lang="en-US" sz="1600" dirty="0" err="1" smtClean="0">
                <a:solidFill>
                  <a:schemeClr val="tx1"/>
                </a:solidFill>
              </a:rPr>
              <a:t>menunjukkan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harga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pasar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Q1 </a:t>
            </a:r>
            <a:r>
              <a:rPr lang="en-US" sz="1600" dirty="0" err="1" smtClean="0">
                <a:solidFill>
                  <a:schemeClr val="tx1"/>
                </a:solidFill>
              </a:rPr>
              <a:t>menunjukkan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jumlah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barang</a:t>
            </a:r>
            <a:r>
              <a:rPr lang="en-US" sz="1600" dirty="0" smtClean="0">
                <a:solidFill>
                  <a:schemeClr val="tx1"/>
                </a:solidFill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</a:rPr>
              <a:t>diminta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laba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maksimum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Kondisi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Laba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Maksimum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P = MC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= MR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1932" y="2589334"/>
            <a:ext cx="8121997" cy="12380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ousine" panose="020B0604020202020204" charset="0"/>
                <a:cs typeface="Cousine" panose="020B0604020202020204" charset="0"/>
              </a:rPr>
              <a:t>Syarat</a:t>
            </a:r>
            <a:r>
              <a:rPr lang="en-US" b="1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b="1" dirty="0" err="1" smtClean="0">
                <a:latin typeface="Cousine" panose="020B0604020202020204" charset="0"/>
                <a:cs typeface="Cousine" panose="020B0604020202020204" charset="0"/>
              </a:rPr>
              <a:t>Laba</a:t>
            </a:r>
            <a:r>
              <a:rPr lang="en-US" b="1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b="1" dirty="0" err="1" smtClean="0">
                <a:latin typeface="Cousine" panose="020B0604020202020204" charset="0"/>
                <a:cs typeface="Cousine" panose="020B0604020202020204" charset="0"/>
              </a:rPr>
              <a:t>Maksimum</a:t>
            </a:r>
            <a:r>
              <a:rPr lang="en-US" b="1" dirty="0" smtClean="0">
                <a:latin typeface="Cousine" panose="020B0604020202020204" charset="0"/>
                <a:cs typeface="Cousine" panose="020B0604020202020204" charset="0"/>
              </a:rPr>
              <a:t>, </a:t>
            </a:r>
            <a:r>
              <a:rPr lang="en-US" b="1" dirty="0" err="1" smtClean="0">
                <a:latin typeface="Cousine" panose="020B0604020202020204" charset="0"/>
                <a:cs typeface="Cousine" panose="020B0604020202020204" charset="0"/>
              </a:rPr>
              <a:t>ketika</a:t>
            </a:r>
            <a:r>
              <a:rPr lang="en-US" b="1" dirty="0" smtClean="0">
                <a:latin typeface="Cousine" panose="020B0604020202020204" charset="0"/>
                <a:cs typeface="Cousine" panose="020B0604020202020204" charset="0"/>
              </a:rPr>
              <a:t> MR = MC, </a:t>
            </a:r>
            <a:r>
              <a:rPr lang="en-US" b="1" dirty="0" err="1" smtClean="0">
                <a:latin typeface="Cousine" panose="020B0604020202020204" charset="0"/>
                <a:cs typeface="Cousine" panose="020B0604020202020204" charset="0"/>
              </a:rPr>
              <a:t>ketika</a:t>
            </a:r>
            <a:r>
              <a:rPr lang="en-US" b="1" dirty="0" smtClean="0">
                <a:latin typeface="Cousine" panose="020B0604020202020204" charset="0"/>
                <a:cs typeface="Cousine" panose="020B0604020202020204" charset="0"/>
              </a:rPr>
              <a:t> MC </a:t>
            </a:r>
            <a:r>
              <a:rPr lang="en-US" b="1" dirty="0" err="1" smtClean="0">
                <a:latin typeface="Cousine" panose="020B0604020202020204" charset="0"/>
                <a:cs typeface="Cousine" panose="020B0604020202020204" charset="0"/>
              </a:rPr>
              <a:t>Naik</a:t>
            </a:r>
            <a:r>
              <a:rPr lang="en-US" b="1" dirty="0" smtClean="0">
                <a:latin typeface="Cousine" panose="020B0604020202020204" charset="0"/>
                <a:cs typeface="Cousine" panose="020B0604020202020204" charset="0"/>
              </a:rPr>
              <a:t>, </a:t>
            </a:r>
            <a:r>
              <a:rPr lang="en-US" b="1" dirty="0" err="1" smtClean="0">
                <a:latin typeface="Cousine" panose="020B0604020202020204" charset="0"/>
                <a:cs typeface="Cousine" panose="020B0604020202020204" charset="0"/>
              </a:rPr>
              <a:t>Kenapa</a:t>
            </a:r>
            <a:r>
              <a:rPr lang="en-US" b="1" dirty="0" smtClean="0">
                <a:latin typeface="Cousine" panose="020B0604020202020204" charset="0"/>
                <a:cs typeface="Cousine" panose="020B0604020202020204" charset="0"/>
              </a:rPr>
              <a:t>? </a:t>
            </a:r>
          </a:p>
          <a:p>
            <a:pPr algn="ctr"/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Karena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, MPP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setiap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input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menunjukkan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MPP yang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menurun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bila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dilihat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dari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segi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biaya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berarti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MC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meningkat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apabila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MR = MC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berada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ketika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MC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turun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maka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akan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terjadi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kerugian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selama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MC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menurun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(MPP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naik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)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selalu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menguntungkan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apabila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perusahaan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menambah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inputnya</a:t>
            </a:r>
            <a:endParaRPr lang="en-US" dirty="0">
              <a:latin typeface="Cousine" panose="020B0604020202020204" charset="0"/>
              <a:cs typeface="Cousine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0011" y="4001676"/>
                <a:ext cx="13029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𝑇𝑅</m:t>
                      </m:r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𝑃</m:t>
                      </m:r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∗</m:t>
                      </m:r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𝑄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  <a:latin typeface="Cousine" panose="020B0604020202020204" charset="0"/>
                  <a:cs typeface="Cousine" panose="020B060402020202020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11" y="4001676"/>
                <a:ext cx="1302985" cy="338554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51510" y="4285246"/>
                <a:ext cx="15991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𝑇𝑅</m:t>
                      </m:r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𝑂𝐴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∗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𝑂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0" y="4285246"/>
                <a:ext cx="1599156" cy="338554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3272" y="4569167"/>
                <a:ext cx="14108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𝑇𝑅</m:t>
                      </m:r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𝑂𝐴𝐷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72" y="4569167"/>
                <a:ext cx="1410835" cy="338554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59324" y="4001325"/>
                <a:ext cx="142545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𝐶</m:t>
                      </m:r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𝐴𝐶</m:t>
                      </m:r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∗</m:t>
                      </m:r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𝑄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  <a:latin typeface="Cousine" panose="020B0604020202020204" charset="0"/>
                  <a:cs typeface="Cousine" panose="020B060402020202020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324" y="4001325"/>
                <a:ext cx="1425454" cy="338554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25552" y="4230613"/>
                <a:ext cx="15991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𝑇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𝐶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𝑂𝐵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∗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𝑂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552" y="4230613"/>
                <a:ext cx="1599156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525552" y="4569167"/>
                <a:ext cx="13978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𝐶</m:t>
                      </m:r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𝑂𝐵𝐶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552" y="4569167"/>
                <a:ext cx="1397819" cy="338554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73535" y="4001325"/>
                <a:ext cx="13644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z-Cyrl-AZ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m:rPr>
                          <m:nor/>
                        </m:rPr>
                        <a:rPr lang="az-Cyrl-AZ" sz="1600" dirty="0">
                          <a:solidFill>
                            <a:schemeClr val="bg1"/>
                          </a:solidFill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bg1"/>
                          </a:solidFill>
                        </a:rPr>
                        <m:t>TR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bg1"/>
                          </a:solidFill>
                        </a:rPr>
                        <m:t> –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bg1"/>
                          </a:solidFill>
                        </a:rPr>
                        <m:t>TC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535" y="4001325"/>
                <a:ext cx="1364476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27512" y="4285246"/>
                <a:ext cx="24768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z-Cyrl-AZ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𝑂𝐴𝐷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)−(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𝑂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𝐵𝐶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512" y="4285246"/>
                <a:ext cx="2476897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27512" y="4569167"/>
                <a:ext cx="11574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z-Cyrl-AZ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𝐴𝐵𝐶𝐷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512" y="4569167"/>
                <a:ext cx="115749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9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Kerugian</a:t>
            </a:r>
            <a:r>
              <a:rPr lang="en-US" dirty="0" smtClean="0"/>
              <a:t> Minimum)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511933" y="987134"/>
            <a:ext cx="8121997" cy="6371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Kerugian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diterima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produsen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bila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b="1" dirty="0" smtClean="0">
                <a:latin typeface="Cousine" panose="020B0604020202020204" charset="0"/>
                <a:cs typeface="Cousine" panose="020B0604020202020204" charset="0"/>
              </a:rPr>
              <a:t>TR &lt; </a:t>
            </a:r>
            <a:r>
              <a:rPr lang="en-US" b="1" dirty="0">
                <a:latin typeface="Cousine" panose="020B0604020202020204" charset="0"/>
                <a:cs typeface="Cousine" panose="020B0604020202020204" charset="0"/>
              </a:rPr>
              <a:t>TC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.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Dapat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juga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ditunjukkan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oleh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tingkat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harga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lebih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rendah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daripada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biaya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rata-rata per 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unit </a:t>
            </a:r>
            <a:r>
              <a:rPr lang="en-US" b="1" dirty="0" smtClean="0">
                <a:latin typeface="Cousine" panose="020B0604020202020204" charset="0"/>
                <a:cs typeface="Cousine" panose="020B0604020202020204" charset="0"/>
              </a:rPr>
              <a:t>(P &lt; AVC)</a:t>
            </a:r>
            <a:endParaRPr lang="en-US" b="1" dirty="0">
              <a:latin typeface="Cousine" panose="020B0604020202020204" charset="0"/>
              <a:cs typeface="Cousine" panose="020B0604020202020204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04330" y="1504500"/>
            <a:ext cx="8438168" cy="3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en-US" sz="1600" dirty="0" err="1" smtClean="0">
                <a:solidFill>
                  <a:schemeClr val="tx1"/>
                </a:solidFill>
              </a:rPr>
              <a:t>Kerugian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yang </a:t>
            </a:r>
            <a:r>
              <a:rPr lang="en-US" sz="1600" dirty="0" err="1">
                <a:solidFill>
                  <a:schemeClr val="tx1"/>
                </a:solidFill>
              </a:rPr>
              <a:t>dialami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oleh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seorang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produsen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tidak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selalu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harus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diikuti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menghentikan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kegiatan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produksinya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54441" y="2221555"/>
            <a:ext cx="2642681" cy="26980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Tidak</a:t>
            </a:r>
            <a:r>
              <a:rPr lang="en-US" sz="1200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ada</a:t>
            </a:r>
            <a:r>
              <a:rPr lang="en-US" sz="1200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bedanya</a:t>
            </a:r>
            <a:r>
              <a:rPr lang="en-US" sz="1200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meneruskan</a:t>
            </a:r>
            <a:r>
              <a:rPr lang="en-US" sz="1200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dan</a:t>
            </a:r>
            <a:r>
              <a:rPr lang="en-US" sz="1200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menghentikan</a:t>
            </a:r>
            <a:r>
              <a:rPr lang="en-US" sz="1200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usahanya</a:t>
            </a:r>
            <a:endParaRPr lang="en-US" sz="1200" b="1" dirty="0">
              <a:solidFill>
                <a:schemeClr val="tx1"/>
              </a:solidFill>
              <a:latin typeface="Cousine" panose="020B0604020202020204" charset="0"/>
              <a:cs typeface="Cousine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Cousine" panose="020B0604020202020204" charset="0"/>
              <a:cs typeface="Cousine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Kerugian</a:t>
            </a:r>
            <a:r>
              <a:rPr lang="en-US" sz="1200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yang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ditanggung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oleh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produsen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sama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besar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dengan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total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biaya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tetapnya</a:t>
            </a:r>
            <a:r>
              <a:rPr lang="en-US" sz="1200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(</a:t>
            </a:r>
            <a:r>
              <a:rPr lang="en-US" sz="1200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TFC)</a:t>
            </a:r>
            <a:endParaRPr lang="en-US" sz="1200" dirty="0">
              <a:solidFill>
                <a:schemeClr val="tx1"/>
              </a:solidFill>
              <a:latin typeface="Cousine" panose="020B0604020202020204" charset="0"/>
              <a:cs typeface="Cousine" panose="020B06040202020202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91249" y="2221556"/>
            <a:ext cx="2642681" cy="26980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Kerugian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diterima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produsen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bila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TR &lt; </a:t>
            </a:r>
            <a:r>
              <a:rPr lang="en-US" sz="1200" b="1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TC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Dapat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juga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ditunjukkan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oleh</a:t>
            </a:r>
            <a:r>
              <a:rPr lang="en-US" sz="1200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tingkat</a:t>
            </a:r>
            <a:r>
              <a:rPr lang="en-US" sz="1200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harga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lebih</a:t>
            </a:r>
            <a:r>
              <a:rPr lang="en-US" sz="1200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rendah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daripada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biaya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rata-rata per </a:t>
            </a:r>
            <a:r>
              <a:rPr lang="en-US" sz="1200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unit </a:t>
            </a:r>
            <a:r>
              <a:rPr lang="en-US" sz="1200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(P &lt; AVC)</a:t>
            </a:r>
            <a:endParaRPr lang="en-US" sz="1200" b="1" dirty="0">
              <a:solidFill>
                <a:schemeClr val="tx1"/>
              </a:solidFill>
              <a:latin typeface="Cousine" panose="020B0604020202020204" charset="0"/>
              <a:cs typeface="Cousine" panose="020B060402020202020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7633" y="2221555"/>
            <a:ext cx="2642681" cy="26980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b="1" dirty="0" err="1" smtClean="0">
                <a:latin typeface="Cousine" panose="020B0604020202020204" charset="0"/>
                <a:cs typeface="Cousine" panose="020B0604020202020204" charset="0"/>
              </a:rPr>
              <a:t>Tetap</a:t>
            </a:r>
            <a:r>
              <a:rPr lang="en-US" sz="1300" b="1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300" b="1" dirty="0" err="1" smtClean="0">
                <a:latin typeface="Cousine" panose="020B0604020202020204" charset="0"/>
                <a:cs typeface="Cousine" panose="020B0604020202020204" charset="0"/>
              </a:rPr>
              <a:t>meneruskan</a:t>
            </a:r>
            <a:r>
              <a:rPr lang="en-US" sz="1300" b="1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300" b="1" dirty="0" err="1" smtClean="0">
                <a:latin typeface="Cousine" panose="020B0604020202020204" charset="0"/>
                <a:cs typeface="Cousine" panose="020B0604020202020204" charset="0"/>
              </a:rPr>
              <a:t>usahanya</a:t>
            </a:r>
            <a:endParaRPr lang="en-US" sz="1300" b="1" dirty="0" smtClean="0">
              <a:latin typeface="Cousine" panose="020B0604020202020204" charset="0"/>
              <a:cs typeface="Cousin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Cousine" panose="020B0604020202020204" charset="0"/>
                <a:cs typeface="Cousine" panose="020B0604020202020204" charset="0"/>
              </a:rPr>
              <a:t>Kerugian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>
                <a:latin typeface="Cousine" panose="020B0604020202020204" charset="0"/>
                <a:cs typeface="Cousine" panose="020B0604020202020204" charset="0"/>
              </a:rPr>
              <a:t>yang </a:t>
            </a:r>
            <a:r>
              <a:rPr lang="en-US" sz="1200" dirty="0" err="1">
                <a:latin typeface="Cousine" panose="020B0604020202020204" charset="0"/>
                <a:cs typeface="Cousine" panose="020B0604020202020204" charset="0"/>
              </a:rPr>
              <a:t>ditanggung</a:t>
            </a:r>
            <a:r>
              <a:rPr lang="en-US" sz="1200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latin typeface="Cousine" panose="020B0604020202020204" charset="0"/>
                <a:cs typeface="Cousine" panose="020B0604020202020204" charset="0"/>
              </a:rPr>
              <a:t>oleh</a:t>
            </a:r>
            <a:r>
              <a:rPr lang="en-US" sz="1200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latin typeface="Cousine" panose="020B0604020202020204" charset="0"/>
                <a:cs typeface="Cousine" panose="020B0604020202020204" charset="0"/>
              </a:rPr>
              <a:t>produsen</a:t>
            </a:r>
            <a:r>
              <a:rPr lang="en-US" sz="1200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latin typeface="Cousine" panose="020B0604020202020204" charset="0"/>
                <a:cs typeface="Cousine" panose="020B0604020202020204" charset="0"/>
              </a:rPr>
              <a:t>tidak</a:t>
            </a:r>
            <a:r>
              <a:rPr lang="en-US" sz="1200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latin typeface="Cousine" panose="020B0604020202020204" charset="0"/>
                <a:cs typeface="Cousine" panose="020B0604020202020204" charset="0"/>
              </a:rPr>
              <a:t>sebesar</a:t>
            </a:r>
            <a:r>
              <a:rPr lang="en-US" sz="1200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latin typeface="Cousine" panose="020B0604020202020204" charset="0"/>
                <a:cs typeface="Cousine" panose="020B0604020202020204" charset="0"/>
              </a:rPr>
              <a:t>biaya</a:t>
            </a:r>
            <a:r>
              <a:rPr lang="en-US" sz="1200" dirty="0">
                <a:latin typeface="Cousine" panose="020B0604020202020204" charset="0"/>
                <a:cs typeface="Cousine" panose="020B0604020202020204" charset="0"/>
              </a:rPr>
              <a:t> total </a:t>
            </a:r>
            <a:r>
              <a:rPr lang="en-US" sz="1200" dirty="0" err="1" smtClean="0">
                <a:latin typeface="Cousine" panose="020B0604020202020204" charset="0"/>
                <a:cs typeface="Cousine" panose="020B0604020202020204" charset="0"/>
              </a:rPr>
              <a:t>produksi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latin typeface="Cousine" panose="020B0604020202020204" charset="0"/>
                <a:cs typeface="Cousine" panose="020B0604020202020204" charset="0"/>
              </a:rPr>
              <a:t>tetapnya</a:t>
            </a:r>
            <a:r>
              <a:rPr lang="en-US" sz="1200" dirty="0">
                <a:latin typeface="Cousine" panose="020B0604020202020204" charset="0"/>
                <a:cs typeface="Cousine" panose="020B0604020202020204" charset="0"/>
              </a:rPr>
              <a:t> (TFC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Cousine" panose="020B0604020202020204" charset="0"/>
                <a:cs typeface="Cousine" panose="020B0604020202020204" charset="0"/>
              </a:rPr>
              <a:t>Biaya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latin typeface="Cousine" panose="020B0604020202020204" charset="0"/>
                <a:cs typeface="Cousine" panose="020B0604020202020204" charset="0"/>
              </a:rPr>
              <a:t>variabelnya</a:t>
            </a:r>
            <a:r>
              <a:rPr lang="en-US" sz="1200" dirty="0">
                <a:latin typeface="Cousine" panose="020B0604020202020204" charset="0"/>
                <a:cs typeface="Cousine" panose="020B0604020202020204" charset="0"/>
              </a:rPr>
              <a:t> yang </a:t>
            </a:r>
            <a:r>
              <a:rPr lang="en-US" sz="1200" dirty="0" err="1">
                <a:latin typeface="Cousine" panose="020B0604020202020204" charset="0"/>
                <a:cs typeface="Cousine" panose="020B0604020202020204" charset="0"/>
              </a:rPr>
              <a:t>dikeluarkan</a:t>
            </a:r>
            <a:r>
              <a:rPr lang="en-US" sz="1200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latin typeface="Cousine" panose="020B0604020202020204" charset="0"/>
                <a:cs typeface="Cousine" panose="020B0604020202020204" charset="0"/>
              </a:rPr>
              <a:t>masih</a:t>
            </a:r>
            <a:r>
              <a:rPr lang="en-US" sz="1200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latin typeface="Cousine" panose="020B0604020202020204" charset="0"/>
                <a:cs typeface="Cousine" panose="020B0604020202020204" charset="0"/>
              </a:rPr>
              <a:t>dapat</a:t>
            </a:r>
            <a:r>
              <a:rPr lang="en-US" sz="1200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latin typeface="Cousine" panose="020B0604020202020204" charset="0"/>
                <a:cs typeface="Cousine" panose="020B0604020202020204" charset="0"/>
              </a:rPr>
              <a:t>tertutupi</a:t>
            </a:r>
            <a:r>
              <a:rPr lang="en-US" sz="1200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latin typeface="Cousine" panose="020B0604020202020204" charset="0"/>
                <a:cs typeface="Cousine" panose="020B0604020202020204" charset="0"/>
              </a:rPr>
              <a:t>oleh</a:t>
            </a:r>
            <a:r>
              <a:rPr lang="en-US" sz="1200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latin typeface="Cousine" panose="020B0604020202020204" charset="0"/>
                <a:cs typeface="Cousine" panose="020B0604020202020204" charset="0"/>
              </a:rPr>
              <a:t>penjualan</a:t>
            </a:r>
            <a:r>
              <a:rPr lang="en-US" sz="1200" dirty="0">
                <a:latin typeface="Cousine" panose="020B0604020202020204" charset="0"/>
                <a:cs typeface="Cousine" panose="020B0604020202020204" charset="0"/>
              </a:rPr>
              <a:t> </a:t>
            </a:r>
            <a:endParaRPr lang="en-US" sz="1200" dirty="0" smtClean="0">
              <a:latin typeface="Cousine" panose="020B0604020202020204" charset="0"/>
              <a:cs typeface="Cousine" panose="020B0604020202020204" charset="0"/>
            </a:endParaRPr>
          </a:p>
          <a:p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   (</a:t>
            </a:r>
            <a:r>
              <a:rPr lang="en-US" sz="1200" dirty="0">
                <a:latin typeface="Cousine" panose="020B0604020202020204" charset="0"/>
                <a:cs typeface="Cousine" panose="020B0604020202020204" charset="0"/>
              </a:rPr>
              <a:t>TC = FC + VC</a:t>
            </a:r>
            <a:r>
              <a:rPr lang="en-US" sz="1200" dirty="0" smtClean="0">
                <a:latin typeface="Cousine" panose="020B0604020202020204" charset="0"/>
                <a:cs typeface="Cousine" panose="020B0604020202020204" charset="0"/>
              </a:rPr>
              <a:t>)</a:t>
            </a:r>
            <a:endParaRPr lang="en-US" sz="1200" b="1" dirty="0">
              <a:latin typeface="Cousine" panose="020B0604020202020204" charset="0"/>
              <a:cs typeface="Cousi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75437" y="1624521"/>
            <a:ext cx="259847" cy="2276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2976917" y="1769119"/>
            <a:ext cx="5815389" cy="13568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6200" indent="0" algn="ctr">
              <a:buNone/>
            </a:pPr>
            <a:r>
              <a:rPr lang="en-US" sz="1300" dirty="0" err="1" smtClean="0"/>
              <a:t>Syarat</a:t>
            </a:r>
            <a:r>
              <a:rPr lang="en-US" sz="1300" dirty="0" smtClean="0"/>
              <a:t>: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300" dirty="0" err="1" smtClean="0"/>
              <a:t>Biaya</a:t>
            </a:r>
            <a:r>
              <a:rPr lang="en-US" sz="1300" dirty="0" smtClean="0"/>
              <a:t> </a:t>
            </a:r>
            <a:r>
              <a:rPr lang="en-US" sz="1300" dirty="0" err="1" smtClean="0"/>
              <a:t>Marjinal</a:t>
            </a:r>
            <a:r>
              <a:rPr lang="en-US" sz="1300" dirty="0" smtClean="0"/>
              <a:t> (MC) </a:t>
            </a:r>
            <a:r>
              <a:rPr lang="en-US" sz="1300" dirty="0" err="1"/>
              <a:t>sama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 smtClean="0"/>
              <a:t>Pendapatan</a:t>
            </a:r>
            <a:r>
              <a:rPr lang="en-US" sz="1300" dirty="0" smtClean="0"/>
              <a:t> </a:t>
            </a:r>
            <a:r>
              <a:rPr lang="en-US" sz="1300" dirty="0" err="1" smtClean="0"/>
              <a:t>Marjinal</a:t>
            </a:r>
            <a:r>
              <a:rPr lang="en-US" sz="1300" dirty="0" smtClean="0"/>
              <a:t> (MR) </a:t>
            </a:r>
            <a:r>
              <a:rPr lang="en-US" sz="1300" dirty="0" smtClean="0">
                <a:sym typeface="Wingdings" panose="05000000000000000000" pitchFamily="2" charset="2"/>
              </a:rPr>
              <a:t> </a:t>
            </a:r>
            <a:r>
              <a:rPr lang="en-US" sz="1300" b="1" dirty="0" smtClean="0">
                <a:sym typeface="Wingdings" panose="05000000000000000000" pitchFamily="2" charset="2"/>
              </a:rPr>
              <a:t>MC = MR</a:t>
            </a:r>
            <a:endParaRPr lang="en-US" sz="1300" b="1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300" dirty="0" err="1" smtClean="0"/>
              <a:t>Kurva</a:t>
            </a:r>
            <a:r>
              <a:rPr lang="en-US" sz="1300" dirty="0" smtClean="0"/>
              <a:t> </a:t>
            </a:r>
            <a:r>
              <a:rPr lang="en-US" sz="1300" dirty="0"/>
              <a:t>MC </a:t>
            </a:r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posisi</a:t>
            </a:r>
            <a:r>
              <a:rPr lang="en-US" sz="1300" dirty="0"/>
              <a:t> </a:t>
            </a:r>
            <a:r>
              <a:rPr lang="en-US" sz="1300" dirty="0" err="1" smtClean="0"/>
              <a:t>meningkat</a:t>
            </a:r>
            <a:r>
              <a:rPr lang="en-US" sz="1300" dirty="0" smtClean="0"/>
              <a:t> </a:t>
            </a:r>
            <a:r>
              <a:rPr lang="en-US" sz="1300" dirty="0"/>
              <a:t>(</a:t>
            </a:r>
            <a:r>
              <a:rPr lang="en-US" sz="1300" dirty="0" err="1"/>
              <a:t>dari</a:t>
            </a:r>
            <a:r>
              <a:rPr lang="en-US" sz="1300" dirty="0"/>
              <a:t> </a:t>
            </a:r>
            <a:r>
              <a:rPr lang="en-US" sz="1300" dirty="0" err="1"/>
              <a:t>bawah</a:t>
            </a:r>
            <a:r>
              <a:rPr lang="en-US" sz="1300" dirty="0"/>
              <a:t> </a:t>
            </a:r>
            <a:r>
              <a:rPr lang="en-US" sz="1300" dirty="0" err="1"/>
              <a:t>ke</a:t>
            </a:r>
            <a:r>
              <a:rPr lang="en-US" sz="1300" dirty="0"/>
              <a:t> </a:t>
            </a:r>
            <a:r>
              <a:rPr lang="en-US" sz="1300" dirty="0" err="1" smtClean="0"/>
              <a:t>atas</a:t>
            </a:r>
            <a:r>
              <a:rPr lang="en-US" sz="1300" dirty="0"/>
              <a:t>)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sv-SE" sz="1300" dirty="0" smtClean="0"/>
              <a:t>Harga </a:t>
            </a:r>
            <a:r>
              <a:rPr lang="sv-SE" sz="1300" dirty="0"/>
              <a:t>lebih besar dari </a:t>
            </a:r>
            <a:r>
              <a:rPr lang="sv-SE" sz="1300" dirty="0" smtClean="0"/>
              <a:t>biaya variabel rata-rata (AVC) </a:t>
            </a:r>
            <a:r>
              <a:rPr lang="sv-SE" sz="1300" dirty="0" smtClean="0">
                <a:sym typeface="Wingdings" panose="05000000000000000000" pitchFamily="2" charset="2"/>
              </a:rPr>
              <a:t> </a:t>
            </a:r>
            <a:r>
              <a:rPr lang="sv-SE" sz="1300" b="1" dirty="0" smtClean="0">
                <a:sym typeface="Wingdings" panose="05000000000000000000" pitchFamily="2" charset="2"/>
              </a:rPr>
              <a:t>P = MR &gt; AVC</a:t>
            </a:r>
            <a:endParaRPr lang="en-US" sz="1300" b="1" dirty="0"/>
          </a:p>
        </p:txBody>
      </p:sp>
      <p:sp>
        <p:nvSpPr>
          <p:cNvPr id="6" name="Rectangle 5"/>
          <p:cNvSpPr/>
          <p:nvPr/>
        </p:nvSpPr>
        <p:spPr>
          <a:xfrm>
            <a:off x="2938318" y="3271131"/>
            <a:ext cx="5815389" cy="12077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Harga</a:t>
            </a:r>
            <a:r>
              <a:rPr lang="en-US" sz="1200" dirty="0" smtClean="0"/>
              <a:t> </a:t>
            </a:r>
            <a:r>
              <a:rPr lang="en-US" sz="1200" dirty="0" err="1"/>
              <a:t>jual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rendah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AC </a:t>
            </a:r>
            <a:r>
              <a:rPr lang="en-US" sz="1200" dirty="0" err="1"/>
              <a:t>dimana</a:t>
            </a:r>
            <a:r>
              <a:rPr lang="en-US" sz="1200" dirty="0"/>
              <a:t> P </a:t>
            </a:r>
            <a:r>
              <a:rPr lang="en-US" sz="1200" dirty="0" err="1"/>
              <a:t>bersinggung</a:t>
            </a:r>
            <a:r>
              <a:rPr lang="en-US" sz="1200" dirty="0"/>
              <a:t> di </a:t>
            </a:r>
            <a:r>
              <a:rPr lang="en-US" sz="1200" dirty="0" err="1"/>
              <a:t>titik</a:t>
            </a:r>
            <a:r>
              <a:rPr lang="en-US" sz="1200" dirty="0"/>
              <a:t> </a:t>
            </a:r>
            <a:r>
              <a:rPr lang="en-US" sz="1200" dirty="0" err="1"/>
              <a:t>terendah</a:t>
            </a:r>
            <a:r>
              <a:rPr lang="en-US" sz="1200" dirty="0"/>
              <a:t> AC (</a:t>
            </a:r>
            <a:r>
              <a:rPr lang="en-US" sz="1200" dirty="0" err="1"/>
              <a:t>titik</a:t>
            </a:r>
            <a:r>
              <a:rPr lang="en-US" sz="1200" dirty="0"/>
              <a:t> J) </a:t>
            </a:r>
            <a:r>
              <a:rPr lang="en-US" sz="1200" dirty="0" err="1"/>
              <a:t>dari</a:t>
            </a:r>
            <a:r>
              <a:rPr lang="en-US" sz="1200" dirty="0"/>
              <a:t> situ </a:t>
            </a:r>
            <a:r>
              <a:rPr lang="en-US" sz="1200" dirty="0" err="1"/>
              <a:t>ditarik</a:t>
            </a:r>
            <a:r>
              <a:rPr lang="en-US" sz="1200" dirty="0"/>
              <a:t> </a:t>
            </a:r>
            <a:r>
              <a:rPr lang="en-US" sz="1200" dirty="0" err="1"/>
              <a:t>garis</a:t>
            </a:r>
            <a:r>
              <a:rPr lang="en-US" sz="1200" dirty="0"/>
              <a:t> </a:t>
            </a:r>
            <a:r>
              <a:rPr lang="en-US" sz="1200" dirty="0" err="1"/>
              <a:t>sejajar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sumbu</a:t>
            </a:r>
            <a:r>
              <a:rPr lang="en-US" sz="1200" dirty="0"/>
              <a:t> horizontal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didapatkan</a:t>
            </a:r>
            <a:r>
              <a:rPr lang="en-US" sz="1200" dirty="0"/>
              <a:t> </a:t>
            </a:r>
            <a:r>
              <a:rPr lang="en-US" sz="1200" dirty="0" err="1"/>
              <a:t>garis</a:t>
            </a:r>
            <a:r>
              <a:rPr lang="en-US" sz="1200" dirty="0"/>
              <a:t> JK </a:t>
            </a:r>
          </a:p>
          <a:p>
            <a:pPr marL="180975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Hasilnya</a:t>
            </a:r>
            <a:r>
              <a:rPr lang="en-US" sz="1200" dirty="0" smtClean="0"/>
              <a:t> </a:t>
            </a:r>
            <a:r>
              <a:rPr lang="en-US" sz="1200" dirty="0"/>
              <a:t>area </a:t>
            </a:r>
            <a:r>
              <a:rPr lang="en-US" sz="1200" dirty="0" smtClean="0"/>
              <a:t>PDJK </a:t>
            </a:r>
            <a:r>
              <a:rPr lang="en-US" sz="1200" dirty="0" err="1"/>
              <a:t>merupakan</a:t>
            </a:r>
            <a:r>
              <a:rPr lang="en-US" sz="1200" dirty="0"/>
              <a:t> </a:t>
            </a:r>
            <a:r>
              <a:rPr lang="en-US" sz="1200" dirty="0" err="1"/>
              <a:t>kerugian</a:t>
            </a:r>
            <a:r>
              <a:rPr lang="en-US" sz="1200" dirty="0"/>
              <a:t> minimum </a:t>
            </a:r>
            <a:r>
              <a:rPr lang="en-US" sz="1200" dirty="0" err="1"/>
              <a:t>jangka</a:t>
            </a:r>
            <a:r>
              <a:rPr lang="en-US" sz="1200" dirty="0"/>
              <a:t> </a:t>
            </a:r>
            <a:r>
              <a:rPr lang="en-US" sz="1200" dirty="0" err="1"/>
              <a:t>pendek</a:t>
            </a:r>
            <a:r>
              <a:rPr lang="en-US" sz="12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5" y="1624521"/>
            <a:ext cx="2451397" cy="2276093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35284" y="670525"/>
            <a:ext cx="8438168" cy="95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en-US" sz="1600" dirty="0" err="1" smtClean="0"/>
              <a:t>Produsen</a:t>
            </a:r>
            <a:r>
              <a:rPr lang="en-US" sz="1600" dirty="0" smtClean="0"/>
              <a:t> </a:t>
            </a:r>
            <a:r>
              <a:rPr lang="en-US" sz="1600" dirty="0" err="1" smtClean="0"/>
              <a:t>bersedia</a:t>
            </a:r>
            <a:r>
              <a:rPr lang="en-US" sz="1600" dirty="0" smtClean="0"/>
              <a:t> </a:t>
            </a:r>
            <a:r>
              <a:rPr lang="en-US" sz="1600" dirty="0" err="1" smtClean="0"/>
              <a:t>mengalami</a:t>
            </a:r>
            <a:r>
              <a:rPr lang="en-US" sz="1600" dirty="0" smtClean="0"/>
              <a:t> </a:t>
            </a:r>
            <a:r>
              <a:rPr lang="en-US" sz="1600" dirty="0" err="1" smtClean="0"/>
              <a:t>kerugian</a:t>
            </a:r>
            <a:r>
              <a:rPr lang="en-US" sz="1600" dirty="0" smtClean="0"/>
              <a:t> </a:t>
            </a:r>
            <a:r>
              <a:rPr lang="en-US" sz="1600" dirty="0" err="1" smtClean="0"/>
              <a:t>jangka</a:t>
            </a:r>
            <a:r>
              <a:rPr lang="en-US" sz="1600" dirty="0" smtClean="0"/>
              <a:t> </a:t>
            </a:r>
            <a:r>
              <a:rPr lang="en-US" sz="1600" dirty="0" err="1" smtClean="0"/>
              <a:t>pendek</a:t>
            </a:r>
            <a:r>
              <a:rPr lang="en-US" sz="1600" dirty="0" smtClean="0"/>
              <a:t>, </a:t>
            </a:r>
            <a:r>
              <a:rPr lang="en-US" sz="1600" dirty="0" err="1" smtClean="0"/>
              <a:t>asalkan</a:t>
            </a:r>
            <a:r>
              <a:rPr lang="en-US" sz="1600" dirty="0" smtClean="0"/>
              <a:t> </a:t>
            </a:r>
            <a:r>
              <a:rPr lang="en-US" sz="1600" dirty="0" err="1" smtClean="0"/>
              <a:t>biaya</a:t>
            </a:r>
            <a:r>
              <a:rPr lang="en-US" sz="1600" dirty="0" smtClean="0"/>
              <a:t> </a:t>
            </a:r>
            <a:r>
              <a:rPr lang="en-US" sz="1600" dirty="0" err="1" smtClean="0"/>
              <a:t>variabelnya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dikeluarkan</a:t>
            </a:r>
            <a:r>
              <a:rPr lang="en-US" sz="1600" dirty="0" smtClean="0"/>
              <a:t> </a:t>
            </a:r>
            <a:r>
              <a:rPr lang="en-US" sz="1600" dirty="0" err="1" smtClean="0"/>
              <a:t>masih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tertutupi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penjualan</a:t>
            </a:r>
            <a:r>
              <a:rPr lang="en-US" sz="1600" dirty="0" smtClean="0"/>
              <a:t> (TC = FC + VC)</a:t>
            </a:r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5583" y="257125"/>
            <a:ext cx="82296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en-US" smtClean="0"/>
              <a:t>Keseimbangan dalam Jangka Pendek (Kerugian Minimum)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2379" y="3216166"/>
            <a:ext cx="171844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30821" y="3125972"/>
            <a:ext cx="496429" cy="132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P’ = MR’</a:t>
            </a:r>
            <a:endParaRPr lang="en-US" sz="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2251" y="2793266"/>
            <a:ext cx="114929" cy="140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5384" y="3108444"/>
            <a:ext cx="3016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P’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83624" y="2924770"/>
            <a:ext cx="291743" cy="138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68" y="2901366"/>
            <a:ext cx="2764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 smtClean="0">
                <a:solidFill>
                  <a:srgbClr val="FF0000"/>
                </a:solidFill>
              </a:rPr>
              <a:t>P’’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2379" y="2571637"/>
            <a:ext cx="1156138" cy="165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US" sz="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minimum</a:t>
            </a:r>
            <a:endParaRPr lang="en-US" sz="7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5415" y="3022034"/>
            <a:ext cx="1156138" cy="165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Shut down</a:t>
            </a:r>
            <a:endParaRPr lang="en-US" sz="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/>
              <a:t>Keseimbangan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Jangka</a:t>
            </a:r>
            <a:r>
              <a:rPr lang="en-US" sz="1800" dirty="0"/>
              <a:t> </a:t>
            </a:r>
            <a:r>
              <a:rPr lang="en-US" sz="1800" dirty="0" err="1"/>
              <a:t>Pendek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Kerugian</a:t>
            </a:r>
            <a:r>
              <a:rPr lang="en-US" sz="1800" dirty="0" smtClean="0"/>
              <a:t> Minimum)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401160" y="1552442"/>
            <a:ext cx="8121997" cy="7880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Dalam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jangka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pendek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produsen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,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masih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dapat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berproduksi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meskipun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menderita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kerugian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(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memilih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posisi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ekulibrium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kerugian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minimum) 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MC = MR, </a:t>
            </a:r>
            <a:r>
              <a:rPr lang="en-US" b="1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ketika</a:t>
            </a:r>
            <a:r>
              <a:rPr lang="en-US" b="1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MR </a:t>
            </a:r>
            <a:r>
              <a:rPr lang="en-US" b="1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diatas</a:t>
            </a:r>
            <a:r>
              <a:rPr lang="en-US" b="1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AVC</a:t>
            </a:r>
            <a:r>
              <a:rPr lang="en-US" b="1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endParaRPr lang="en-US" b="1" dirty="0">
              <a:latin typeface="Cousine" panose="020B0604020202020204" charset="0"/>
              <a:cs typeface="Cousine" panose="020B0604020202020204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84989" y="2340446"/>
            <a:ext cx="8438168" cy="107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en-US" sz="1400" dirty="0" err="1" smtClean="0">
                <a:solidFill>
                  <a:schemeClr val="tx1"/>
                </a:solidFill>
              </a:rPr>
              <a:t>Ketika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harga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turun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dibawah</a:t>
            </a:r>
            <a:r>
              <a:rPr lang="en-US" sz="1400" dirty="0" smtClean="0">
                <a:solidFill>
                  <a:schemeClr val="tx1"/>
                </a:solidFill>
              </a:rPr>
              <a:t> AC, </a:t>
            </a:r>
            <a:r>
              <a:rPr lang="en-US" sz="1400" dirty="0" err="1" smtClean="0">
                <a:solidFill>
                  <a:schemeClr val="tx1"/>
                </a:solidFill>
              </a:rPr>
              <a:t>maka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produsen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mengalami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kerugian</a:t>
            </a:r>
            <a:r>
              <a:rPr lang="en-US" sz="1400" dirty="0" smtClean="0">
                <a:solidFill>
                  <a:schemeClr val="tx1"/>
                </a:solidFill>
              </a:rPr>
              <a:t> (</a:t>
            </a:r>
            <a:r>
              <a:rPr lang="en-US" sz="1400" dirty="0" err="1" smtClean="0">
                <a:solidFill>
                  <a:schemeClr val="tx1"/>
                </a:solidFill>
              </a:rPr>
              <a:t>karena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harga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jual</a:t>
            </a:r>
            <a:r>
              <a:rPr lang="en-US" sz="1400" dirty="0" smtClean="0">
                <a:solidFill>
                  <a:schemeClr val="tx1"/>
                </a:solidFill>
              </a:rPr>
              <a:t> per </a:t>
            </a:r>
            <a:r>
              <a:rPr lang="en-US" sz="1400" dirty="0" err="1" smtClean="0">
                <a:solidFill>
                  <a:schemeClr val="tx1"/>
                </a:solidFill>
              </a:rPr>
              <a:t>unitnya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rendah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dibandingkan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ongkos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produksi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tetapi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selama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harga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masih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berada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di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atas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AVC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maka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akan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sedikit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menguntungkan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tidak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terlalu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merugikan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1933" y="3531096"/>
            <a:ext cx="8121997" cy="89044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ousine" panose="020B0604020202020204" charset="0"/>
                <a:cs typeface="Cousine" panose="020B0604020202020204" charset="0"/>
              </a:rPr>
              <a:t>Kenapa</a:t>
            </a:r>
            <a:r>
              <a:rPr lang="en-US" b="1" dirty="0" smtClean="0">
                <a:latin typeface="Cousine" panose="020B0604020202020204" charset="0"/>
                <a:cs typeface="Cousine" panose="020B0604020202020204" charset="0"/>
              </a:rPr>
              <a:t>?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ketika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P &gt; AVC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maka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sebagian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FC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masih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dapat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ditutupi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oleh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kelebihan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P yang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diatas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AVC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VC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sendiri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juga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tertutupi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(FC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harus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dibayar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meskipun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produsen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tidak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bekerja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sama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sekali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)</a:t>
            </a:r>
            <a:endParaRPr lang="en-US" dirty="0">
              <a:latin typeface="Cousine" panose="020B0604020202020204" charset="0"/>
              <a:cs typeface="Cousi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/>
              <a:t>Keseimbangan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Jangka</a:t>
            </a:r>
            <a:r>
              <a:rPr lang="en-US" sz="1800" dirty="0"/>
              <a:t> </a:t>
            </a:r>
            <a:r>
              <a:rPr lang="en-US" sz="1800" dirty="0" err="1"/>
              <a:t>Pendek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Kerugian</a:t>
            </a:r>
            <a:r>
              <a:rPr lang="en-US" sz="1800" dirty="0" smtClean="0"/>
              <a:t> Minimum)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17" name="Rectangle 16"/>
          <p:cNvSpPr/>
          <p:nvPr/>
        </p:nvSpPr>
        <p:spPr>
          <a:xfrm>
            <a:off x="587965" y="1372409"/>
            <a:ext cx="8121997" cy="12222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ketika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P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sebesar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P’(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lebih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rendah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dari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AVC)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maka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harga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jual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output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lebih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rendah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dibandingkan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dengan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ongkos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produksi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hingga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VC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tidak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tertutupi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oleh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penerimaan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hasil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jual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outputnya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sehingga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akan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lebih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menguntungkan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apabila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produsen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menghentikan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produksinya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karena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dengan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demikian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produsen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hanya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dapat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membayar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FC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tanpa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membayar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VC (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karena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Q = 0, VC = 0  TC = FC) </a:t>
            </a:r>
            <a:endParaRPr lang="en-US" dirty="0">
              <a:latin typeface="Cousine" panose="020B0604020202020204" charset="0"/>
              <a:cs typeface="Cousine" panose="020B060402020202020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29880" y="2482083"/>
            <a:ext cx="8438168" cy="66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7620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Shut down point (</a:t>
            </a:r>
            <a:r>
              <a:rPr lang="en-US" sz="1400" b="1" dirty="0" err="1" smtClean="0">
                <a:solidFill>
                  <a:schemeClr val="tx1"/>
                </a:solidFill>
              </a:rPr>
              <a:t>Titik</a:t>
            </a:r>
            <a:r>
              <a:rPr lang="en-US" sz="1400" b="1" dirty="0" smtClean="0">
                <a:solidFill>
                  <a:schemeClr val="tx1"/>
                </a:solidFill>
              </a:rPr>
              <a:t> M) 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kondisi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dimana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produsen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menghentikan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produksinya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jika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tidak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mampu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menutupi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VC 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415" y="3565263"/>
            <a:ext cx="8121997" cy="12222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Ketika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harga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jualnya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berada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diatas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P’’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maka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produsen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akan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tetap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berproduksi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dalam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jangka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pendek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meskipun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berada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di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bawah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AC (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Rugi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),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ia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akan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tetap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memilih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posisi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b="1" dirty="0" smtClean="0">
                <a:latin typeface="Cousine" panose="020B0604020202020204" charset="0"/>
                <a:cs typeface="Cousine" panose="020B0604020202020204" charset="0"/>
              </a:rPr>
              <a:t>P = MR = MC 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namun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dalam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jangka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panjang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tidak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ada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produsen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bersedia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untuk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menanggung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kerugian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selama-lamanya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sehingga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dalam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jangka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panjang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produsen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akan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berhenti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produksi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endParaRPr lang="en-US" dirty="0">
              <a:latin typeface="Cousine" panose="020B0604020202020204" charset="0"/>
              <a:cs typeface="Cousi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3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Sub pokok Bahasan</a:t>
            </a:r>
            <a:endParaRPr b="1" dirty="0"/>
          </a:p>
        </p:txBody>
      </p:sp>
      <p:sp>
        <p:nvSpPr>
          <p:cNvPr id="334" name="Google Shape;334;p34"/>
          <p:cNvSpPr txBox="1">
            <a:spLocks noGrp="1"/>
          </p:cNvSpPr>
          <p:nvPr>
            <p:ph type="body" idx="1"/>
          </p:nvPr>
        </p:nvSpPr>
        <p:spPr>
          <a:xfrm>
            <a:off x="416579" y="1125000"/>
            <a:ext cx="8178900" cy="36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 err="1" smtClean="0">
                <a:solidFill>
                  <a:schemeClr val="tx1"/>
                </a:solidFill>
              </a:rPr>
              <a:t>Definisi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ciri-ciri</a:t>
            </a:r>
            <a:endParaRPr lang="en-US" sz="1800" dirty="0">
              <a:solidFill>
                <a:schemeClr val="tx1"/>
              </a:solidFill>
            </a:endParaRPr>
          </a:p>
          <a:p>
            <a:pPr lvl="0"/>
            <a:r>
              <a:rPr lang="en-US" sz="1800" dirty="0" err="1">
                <a:solidFill>
                  <a:schemeClr val="tx1"/>
                </a:solidFill>
              </a:rPr>
              <a:t>Penentuan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harga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permintaan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hasil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penjualan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Pemaksimuman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Keuntungan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335" name="Google Shape;335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14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41" y="498310"/>
            <a:ext cx="8229600" cy="413400"/>
          </a:xfrm>
        </p:spPr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</a:rPr>
              <a:t>Keseimbangan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Jangka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Pendek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(Normal Profit)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533" y="1245344"/>
            <a:ext cx="8438168" cy="3425158"/>
          </a:xfrm>
        </p:spPr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Pada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kondisi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produsen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tidak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memperoleh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laba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tapi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tidak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mengalami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kerugian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dirty="0" err="1" smtClean="0">
                <a:solidFill>
                  <a:schemeClr val="tx1"/>
                </a:solidFill>
              </a:rPr>
              <a:t>kondisi</a:t>
            </a:r>
            <a:r>
              <a:rPr lang="en-US" sz="1800" dirty="0" smtClean="0">
                <a:solidFill>
                  <a:schemeClr val="tx1"/>
                </a:solidFill>
              </a:rPr>
              <a:t> Break Even Point) </a:t>
            </a:r>
          </a:p>
          <a:p>
            <a:pPr marL="76200" indent="0">
              <a:buNone/>
            </a:pP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TC = TR</a:t>
            </a:r>
          </a:p>
          <a:p>
            <a:pPr marL="76200" indent="0">
              <a:buNone/>
            </a:pPr>
            <a:endParaRPr lang="en-US" sz="1800" dirty="0">
              <a:sym typeface="Wingdings" panose="05000000000000000000" pitchFamily="2" charset="2"/>
            </a:endParaRPr>
          </a:p>
          <a:p>
            <a:pPr marL="76200" indent="0">
              <a:buNone/>
            </a:pPr>
            <a:endParaRPr lang="en-US" sz="1800" dirty="0" smtClean="0">
              <a:sym typeface="Wingdings" panose="05000000000000000000" pitchFamily="2" charset="2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7599051" y="4378602"/>
            <a:ext cx="461100" cy="2919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589704" y="2005002"/>
            <a:ext cx="8121997" cy="6371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Konsekuensinya</a:t>
            </a:r>
            <a:r>
              <a:rPr lang="en-US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produsen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diharapkan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tetap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melanjutkan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produksinya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jika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berhenti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maka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harus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menanggung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biaya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tetapnya</a:t>
            </a:r>
            <a:endParaRPr lang="en-US" dirty="0">
              <a:solidFill>
                <a:schemeClr val="tx1"/>
              </a:solidFill>
              <a:latin typeface="Cousine" panose="020B0604020202020204" charset="0"/>
              <a:cs typeface="Cousine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41" y="2694320"/>
            <a:ext cx="2397028" cy="2069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33332" y="2694320"/>
                <a:ext cx="5620406" cy="741049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76200" algn="ctr"/>
                <a:r>
                  <a:rPr lang="en-US" dirty="0" smtClean="0">
                    <a:solidFill>
                      <a:schemeClr val="tx1"/>
                    </a:solidFill>
                  </a:rPr>
                  <a:t>Kondisi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ini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terjadi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apabila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harga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produk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sama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dengan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titik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minimum average cost (P = Minimum AC)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sehingga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laba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per unit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sama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dengan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0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az-Cyrl-AZ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sine" panose="020B0604020202020204" charset="0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332" y="2694320"/>
                <a:ext cx="5620406" cy="741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25233" y="3557196"/>
                <a:ext cx="13029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𝑇𝑅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𝑃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∗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𝑄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ousine" panose="020B0604020202020204" charset="0"/>
                  <a:cs typeface="Cousine" panose="020B060402020202020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233" y="3557196"/>
                <a:ext cx="1302985" cy="338554"/>
              </a:xfrm>
              <a:prstGeom prst="rect">
                <a:avLst/>
              </a:prstGeom>
              <a:blipFill rotWithShape="0">
                <a:blip r:embed="rId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86732" y="3840766"/>
                <a:ext cx="15991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𝑇𝑅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𝑂𝐴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∗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𝑂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732" y="3840766"/>
                <a:ext cx="1599156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68494" y="4124687"/>
                <a:ext cx="14108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𝑇𝑅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𝑂𝐴𝐸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494" y="4124687"/>
                <a:ext cx="1410835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635458" y="3556845"/>
                <a:ext cx="142545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𝑇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𝐶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𝐴𝐶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∗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𝑄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ousine" panose="020B0604020202020204" charset="0"/>
                  <a:cs typeface="Cousine" panose="020B060402020202020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458" y="3556845"/>
                <a:ext cx="1425454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19924" y="3840766"/>
                <a:ext cx="15991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𝑇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𝐶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𝑂𝐴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∗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𝑂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924" y="3840766"/>
                <a:ext cx="1599156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01686" y="4124687"/>
                <a:ext cx="1391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𝑇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𝐶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𝑂𝐴𝐸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686" y="4124687"/>
                <a:ext cx="1391791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349243" y="3511648"/>
                <a:ext cx="13644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z-Cyrl-AZ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m:rPr>
                          <m:nor/>
                        </m:rPr>
                        <a:rPr lang="az-Cyrl-AZ" sz="1600" dirty="0">
                          <a:solidFill>
                            <a:schemeClr val="tx1"/>
                          </a:solidFill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TR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–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TC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243" y="3511648"/>
                <a:ext cx="1364476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303220" y="3795569"/>
                <a:ext cx="24768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z-Cyrl-AZ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𝑂𝐴𝐸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)−(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𝑂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𝐴𝐸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220" y="3795569"/>
                <a:ext cx="2476897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303220" y="4079490"/>
                <a:ext cx="7362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z-Cyrl-AZ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usine" panose="020B0604020202020204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220" y="4079490"/>
                <a:ext cx="736291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89704" y="3737066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875960" y="4400126"/>
                <a:ext cx="324320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</m:ctrlPr>
                        </m:sSubPr>
                        <m:e>
                          <m:r>
                            <a:rPr lang="en-US" sz="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𝑄</m:t>
                          </m:r>
                        </m:e>
                        <m:sub>
                          <m:r>
                            <a:rPr lang="en-US" sz="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sine" panose="020B060402020202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960" y="4400126"/>
                <a:ext cx="324320" cy="2154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1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34" y="217618"/>
            <a:ext cx="8229600" cy="413400"/>
          </a:xfrm>
        </p:spPr>
        <p:txBody>
          <a:bodyPr/>
          <a:lstStyle/>
          <a:p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 smtClean="0"/>
              <a:t>Panjang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93" y="743293"/>
            <a:ext cx="5792398" cy="250843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68766" y="4452805"/>
            <a:ext cx="461100" cy="2919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281" y="1519140"/>
            <a:ext cx="2613871" cy="152369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21801" y="2379058"/>
            <a:ext cx="3673037" cy="278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478139" y="1580133"/>
            <a:ext cx="7882" cy="135686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32062" y="2502090"/>
            <a:ext cx="651969" cy="3719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74746" y="2790064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Droid Serif"/>
              </a:rPr>
              <a:t>Q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28401" y="1267764"/>
            <a:ext cx="1478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Droid Serif"/>
              </a:rPr>
              <a:t>Biaya</a:t>
            </a:r>
            <a:r>
              <a:rPr lang="en-US" b="1" dirty="0" smtClean="0">
                <a:solidFill>
                  <a:schemeClr val="tx1"/>
                </a:solidFill>
                <a:latin typeface="Droid Serif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Droid Serif"/>
              </a:rPr>
              <a:t>Produksi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13919" y="1580133"/>
            <a:ext cx="7882" cy="135686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21801" y="2932773"/>
            <a:ext cx="2378542" cy="8445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13919" y="2001564"/>
            <a:ext cx="4112171" cy="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26370" y="2376276"/>
            <a:ext cx="7882" cy="55649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826090" y="2011258"/>
            <a:ext cx="27099" cy="92151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98001" y="1333880"/>
            <a:ext cx="1328891" cy="135686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354570" y="1519140"/>
            <a:ext cx="1328891" cy="135686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962216" y="1453008"/>
            <a:ext cx="1430191" cy="149617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18692" y="1292519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Droid Serif"/>
              </a:rPr>
              <a:t>Harga</a:t>
            </a:r>
            <a:r>
              <a:rPr lang="en-US" b="1" dirty="0" smtClean="0">
                <a:solidFill>
                  <a:schemeClr val="tx1"/>
                </a:solidFill>
                <a:latin typeface="Droid Serif"/>
              </a:rPr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56857" y="2841764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Droid Serif"/>
              </a:rPr>
              <a:t>Q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287167" y="2654524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Droid Serif"/>
              </a:rPr>
              <a:t>Qd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433246" y="1237226"/>
                <a:ext cx="5591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chemeClr val="tx1"/>
                              </a:solidFill>
                              <a:latin typeface="Droid Serif"/>
                            </a:rPr>
                            <m:t>Qs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246" y="1237226"/>
                <a:ext cx="55919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07777" y="1038514"/>
                <a:ext cx="5591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chemeClr val="tx1"/>
                              </a:solidFill>
                              <a:latin typeface="Droid Serif"/>
                            </a:rPr>
                            <m:t>Qs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77" y="1038514"/>
                <a:ext cx="559192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H="1">
            <a:off x="1462315" y="1990175"/>
            <a:ext cx="27099" cy="92151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68554" y="2363155"/>
            <a:ext cx="7882" cy="55649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244367" y="1605645"/>
                <a:ext cx="44057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chemeClr val="tx1"/>
                              </a:solidFill>
                              <a:latin typeface="Droid Serif"/>
                            </a:rPr>
                            <m:t>E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67" y="1605645"/>
                <a:ext cx="440570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598795" y="1995814"/>
                <a:ext cx="44057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chemeClr val="tx1"/>
                              </a:solidFill>
                              <a:latin typeface="Droid Serif"/>
                            </a:rPr>
                            <m:t>E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795" y="1995814"/>
                <a:ext cx="44057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74963" y="1828495"/>
                <a:ext cx="44057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chemeClr val="tx1"/>
                              </a:solidFill>
                              <a:latin typeface="Droid Serif"/>
                            </a:rPr>
                            <m:t>P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63" y="1828495"/>
                <a:ext cx="44057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80014" y="2177633"/>
                <a:ext cx="44057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chemeClr val="tx1"/>
                              </a:solidFill>
                              <a:latin typeface="Droid Serif"/>
                            </a:rPr>
                            <m:t>P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4" y="2177633"/>
                <a:ext cx="44057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255579" y="2958395"/>
                <a:ext cx="4598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chemeClr val="tx1"/>
                              </a:solidFill>
                              <a:latin typeface="Droid Serif"/>
                            </a:rPr>
                            <m:t>Q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79" y="2958395"/>
                <a:ext cx="459805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699472" y="2949180"/>
                <a:ext cx="4598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chemeClr val="tx1"/>
                              </a:solidFill>
                              <a:latin typeface="Droid Serif"/>
                            </a:rPr>
                            <m:t>Q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72" y="2949180"/>
                <a:ext cx="45980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200460" y="2953167"/>
                <a:ext cx="4598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chemeClr val="tx1"/>
                              </a:solidFill>
                              <a:latin typeface="Droid Serif"/>
                            </a:rPr>
                            <m:t>Q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460" y="2953167"/>
                <a:ext cx="459805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644353" y="2943952"/>
                <a:ext cx="4598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chemeClr val="tx1"/>
                              </a:solidFill>
                              <a:latin typeface="Droid Serif"/>
                            </a:rPr>
                            <m:t>Q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353" y="2943952"/>
                <a:ext cx="45980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721801" y="864462"/>
            <a:ext cx="684101" cy="3259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Droid Serif"/>
              </a:rPr>
              <a:t>Pasar</a:t>
            </a:r>
            <a:endParaRPr lang="en-US" sz="1200" b="1" dirty="0" smtClean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78139" y="883047"/>
            <a:ext cx="1098796" cy="3259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Droid Serif"/>
              </a:rPr>
              <a:t>Perusahaan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108526" y="1830134"/>
                <a:ext cx="44057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chemeClr val="tx1"/>
                              </a:solidFill>
                              <a:latin typeface="Droid Serif"/>
                            </a:rPr>
                            <m:t>P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526" y="1830134"/>
                <a:ext cx="44057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113577" y="2179272"/>
                <a:ext cx="44057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chemeClr val="tx1"/>
                              </a:solidFill>
                              <a:latin typeface="Droid Serif"/>
                            </a:rPr>
                            <m:t>P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77" y="2179272"/>
                <a:ext cx="440570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5306377" y="1549021"/>
            <a:ext cx="492497" cy="32596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40925" y="1945061"/>
            <a:ext cx="492497" cy="32596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24405" y="1314730"/>
            <a:ext cx="575276" cy="32596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Droid Serif"/>
              </a:rPr>
              <a:t>LMC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36434" y="1712002"/>
            <a:ext cx="575276" cy="32596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Droid Serif"/>
              </a:rPr>
              <a:t>LAC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87291" y="747980"/>
            <a:ext cx="2772433" cy="250374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indent="-106363">
              <a:buFont typeface="Arial" panose="020B0604020202020204" pitchFamily="34" charset="0"/>
              <a:buChar char="•"/>
            </a:pPr>
            <a:r>
              <a:rPr lang="en-US" sz="1300" dirty="0" err="1" smtClean="0">
                <a:solidFill>
                  <a:schemeClr val="tx1"/>
                </a:solidFill>
              </a:rPr>
              <a:t>Dimungkinkan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terjadi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perluasan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pasar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oleh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perusahaan</a:t>
            </a:r>
            <a:r>
              <a:rPr lang="en-US" sz="1300" dirty="0" smtClean="0">
                <a:solidFill>
                  <a:schemeClr val="tx1"/>
                </a:solidFill>
              </a:rPr>
              <a:t> yang </a:t>
            </a:r>
            <a:r>
              <a:rPr lang="en-US" sz="1300" dirty="0" err="1" smtClean="0">
                <a:solidFill>
                  <a:schemeClr val="tx1"/>
                </a:solidFill>
              </a:rPr>
              <a:t>sudah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ada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maupun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pabrik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baru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masuk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ke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pasar</a:t>
            </a:r>
            <a:endParaRPr lang="en-US" sz="1300" dirty="0" smtClean="0">
              <a:solidFill>
                <a:schemeClr val="tx1"/>
              </a:solidFill>
            </a:endParaRPr>
          </a:p>
          <a:p>
            <a:pPr marL="182563" indent="-106363">
              <a:buFont typeface="Arial" panose="020B0604020202020204" pitchFamily="34" charset="0"/>
              <a:buChar char="•"/>
            </a:pPr>
            <a:r>
              <a:rPr lang="en-US" sz="1300" b="1" dirty="0" err="1" smtClean="0">
                <a:solidFill>
                  <a:schemeClr val="tx1"/>
                </a:solidFill>
              </a:rPr>
              <a:t>Perbedaan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jangka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panjang</a:t>
            </a:r>
            <a:r>
              <a:rPr lang="en-US" sz="1300" b="1" dirty="0" smtClean="0">
                <a:solidFill>
                  <a:schemeClr val="tx1"/>
                </a:solidFill>
              </a:rPr>
              <a:t> vs </a:t>
            </a:r>
            <a:r>
              <a:rPr lang="en-US" sz="1300" b="1" dirty="0" err="1" smtClean="0">
                <a:solidFill>
                  <a:schemeClr val="tx1"/>
                </a:solidFill>
              </a:rPr>
              <a:t>jangka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</a:rPr>
              <a:t>pendek</a:t>
            </a:r>
            <a:r>
              <a:rPr lang="en-US" sz="1300" b="1" dirty="0" smtClean="0">
                <a:solidFill>
                  <a:schemeClr val="tx1"/>
                </a:solidFill>
              </a:rPr>
              <a:t>: </a:t>
            </a:r>
          </a:p>
          <a:p>
            <a:pPr marL="419100" indent="-236538">
              <a:buAutoNum type="arabicPeriod"/>
            </a:pPr>
            <a:r>
              <a:rPr lang="en-US" sz="1300" dirty="0" err="1" smtClean="0">
                <a:solidFill>
                  <a:schemeClr val="tx1"/>
                </a:solidFill>
              </a:rPr>
              <a:t>Kemungkinan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adanya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perluasan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atau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penciutan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kapasitas</a:t>
            </a:r>
            <a:r>
              <a:rPr lang="en-US" sz="1300" dirty="0" smtClean="0">
                <a:solidFill>
                  <a:schemeClr val="tx1"/>
                </a:solidFill>
              </a:rPr>
              <a:t> yang </a:t>
            </a:r>
            <a:r>
              <a:rPr lang="en-US" sz="1300" dirty="0" err="1" smtClean="0">
                <a:solidFill>
                  <a:schemeClr val="tx1"/>
                </a:solidFill>
              </a:rPr>
              <a:t>ada</a:t>
            </a:r>
            <a:endParaRPr lang="en-US" sz="1300" dirty="0" smtClean="0">
              <a:solidFill>
                <a:schemeClr val="tx1"/>
              </a:solidFill>
            </a:endParaRPr>
          </a:p>
          <a:p>
            <a:pPr marL="419100" indent="-236538">
              <a:buAutoNum type="arabicPeriod"/>
            </a:pPr>
            <a:r>
              <a:rPr lang="en-US" sz="1300" dirty="0" err="1" smtClean="0">
                <a:solidFill>
                  <a:schemeClr val="tx1"/>
                </a:solidFill>
              </a:rPr>
              <a:t>Masuk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atau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keluarnya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pabrik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dari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dan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ke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pasar</a:t>
            </a:r>
            <a:endParaRPr lang="en-US" sz="13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69917" y="3350448"/>
                <a:ext cx="8463660" cy="79296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5715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Mulanya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harga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pasar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ditentukan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oleh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keseimbangan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(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jangka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pendek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)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interaksi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antara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demand (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Qd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)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dan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supply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200" b="1" dirty="0">
                            <a:solidFill>
                              <a:schemeClr val="tx1"/>
                            </a:solidFill>
                            <a:latin typeface="Droid Serif"/>
                          </a:rPr>
                          <m:t>Qs</m:t>
                        </m:r>
                      </m:e>
                      <m:sub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)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akan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menghasilkan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harga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keseimbangan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200" b="1" i="0" dirty="0" smtClean="0">
                            <a:solidFill>
                              <a:schemeClr val="tx1"/>
                            </a:solidFill>
                            <a:latin typeface="Droid Serif"/>
                          </a:rPr>
                          <m:t>P</m:t>
                        </m:r>
                      </m:e>
                      <m:sub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)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dan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kuantitas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keseimbangan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200" b="1" dirty="0">
                            <a:solidFill>
                              <a:schemeClr val="tx1"/>
                            </a:solidFill>
                            <a:latin typeface="Droid Serif"/>
                          </a:rPr>
                          <m:t>Q</m:t>
                        </m:r>
                      </m:e>
                      <m:sub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) 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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dalam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hal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ini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terdapat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keuntungan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lebih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(excess profit),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karena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P &gt; LAC,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mengakibatkan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perusahaan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ekspansi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dan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terdapat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perusahaan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baru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masuk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ke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pasar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menyebabkan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penawaran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barang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di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pasar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meningkat</a:t>
                </a:r>
                <a:endParaRPr lang="en-US" sz="1200" dirty="0" smtClean="0">
                  <a:solidFill>
                    <a:schemeClr val="tx1"/>
                  </a:solidFill>
                  <a:latin typeface="Droid Serif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7" y="3350448"/>
                <a:ext cx="8463660" cy="792961"/>
              </a:xfrm>
              <a:prstGeom prst="rect">
                <a:avLst/>
              </a:prstGeom>
              <a:blipFill>
                <a:blip r:embed="rId19"/>
                <a:stretch>
                  <a:fillRect b="-2878"/>
                </a:stretch>
              </a:blipFill>
              <a:ln w="57150">
                <a:solidFill>
                  <a:schemeClr val="accent3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45105" y="4286029"/>
                <a:ext cx="8463660" cy="59819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5715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Ketika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penawarannya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meningkat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terjadi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pergeseran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kurva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supply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dari</m:t>
                    </m:r>
                    <m: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200" dirty="0">
                            <a:solidFill>
                              <a:schemeClr val="tx1"/>
                            </a:solidFill>
                            <a:latin typeface="Droid Serif"/>
                          </a:rPr>
                          <m:t>Qs</m:t>
                        </m:r>
                      </m:e>
                      <m:sub>
                        <m:r>
                          <a:rPr lang="en-US" sz="1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200" dirty="0">
                            <a:solidFill>
                              <a:schemeClr val="tx1"/>
                            </a:solidFill>
                            <a:latin typeface="Droid Serif"/>
                          </a:rPr>
                          <m:t>Qs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)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mengakibatkan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P = LAC 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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dalam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hal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ini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prosesnya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berhenti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karena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baik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paar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dan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perusahaan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dalam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kondisi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>
                    <a:solidFill>
                      <a:schemeClr val="tx1"/>
                    </a:solidFill>
                    <a:latin typeface="Droid Serif"/>
                  </a:rPr>
                  <a:t>mengakibatkan </a:t>
                </a:r>
                <a:r>
                  <a:rPr lang="en-US" sz="1200" dirty="0" err="1">
                    <a:solidFill>
                      <a:schemeClr val="tx1"/>
                    </a:solidFill>
                    <a:latin typeface="Droid Serif"/>
                  </a:rPr>
                  <a:t>harga</a:t>
                </a:r>
                <a:r>
                  <a:rPr lang="en-US" sz="1200" dirty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>
                    <a:solidFill>
                      <a:schemeClr val="tx1"/>
                    </a:solidFill>
                    <a:latin typeface="Droid Serif"/>
                  </a:rPr>
                  <a:t>keseimbangan</a:t>
                </a:r>
                <a:r>
                  <a:rPr lang="en-US" sz="1200" dirty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>
                    <a:solidFill>
                      <a:schemeClr val="tx1"/>
                    </a:solidFill>
                    <a:latin typeface="Droid Serif"/>
                  </a:rPr>
                  <a:t>baru</a:t>
                </a:r>
                <a:r>
                  <a:rPr lang="en-US" sz="1200" dirty="0">
                    <a:solidFill>
                      <a:schemeClr val="tx1"/>
                    </a:solidFill>
                    <a:latin typeface="Droid Serif"/>
                  </a:rPr>
                  <a:t> yang </a:t>
                </a:r>
                <a:r>
                  <a:rPr lang="en-US" sz="1200" dirty="0" err="1">
                    <a:solidFill>
                      <a:schemeClr val="tx1"/>
                    </a:solidFill>
                    <a:latin typeface="Droid Serif"/>
                  </a:rPr>
                  <a:t>menurun</a:t>
                </a:r>
                <a:r>
                  <a:rPr lang="en-US" sz="1200" dirty="0">
                    <a:solidFill>
                      <a:schemeClr val="tx1"/>
                    </a:solidFill>
                    <a:latin typeface="Droid Serif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𝑑𝑎𝑟𝑖</m:t>
                    </m:r>
                    <m:r>
                      <a:rPr lang="en-US" sz="1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200" dirty="0">
                            <a:solidFill>
                              <a:schemeClr val="tx1"/>
                            </a:solidFill>
                            <a:latin typeface="Droid Serif"/>
                          </a:rPr>
                          <m:t>P</m:t>
                        </m:r>
                      </m:e>
                      <m:sub>
                        <m:r>
                          <a:rPr lang="en-US" sz="1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Droid Serif"/>
                  </a:rPr>
                  <a:t> 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200" dirty="0">
                            <a:solidFill>
                              <a:schemeClr val="tx1"/>
                            </a:solidFill>
                            <a:latin typeface="Droid Serif"/>
                          </a:rPr>
                          <m:t>P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Droid Serif"/>
                  </a:rPr>
                  <a:t>)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dan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output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keseimbangan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baru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>
                    <a:solidFill>
                      <a:schemeClr val="tx1"/>
                    </a:solidFill>
                    <a:latin typeface="Droid Serif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𝑑𝑎𝑟𝑖</m:t>
                    </m:r>
                    <m:r>
                      <a:rPr lang="en-US" sz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200" b="0" i="0" dirty="0" smtClean="0">
                            <a:solidFill>
                              <a:schemeClr val="tx1"/>
                            </a:solidFill>
                            <a:latin typeface="Droid Serif"/>
                          </a:rPr>
                          <m:t>Q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Droid Serif"/>
                  </a:rPr>
                  <a:t> 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200" b="0" i="0" dirty="0" smtClean="0">
                            <a:solidFill>
                              <a:schemeClr val="tx1"/>
                            </a:solidFill>
                            <a:latin typeface="Droid Serif"/>
                          </a:rPr>
                          <m:t>Q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Droid Serif"/>
                  </a:rPr>
                  <a:t>)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</a:rPr>
                  <a:t>dari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</a:rPr>
                  <a:t> 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yang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ekuilibirum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dalam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jangka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panjang</a:t>
                </a:r>
                <a:r>
                  <a:rPr lang="en-US" sz="1200" dirty="0" smtClean="0">
                    <a:solidFill>
                      <a:schemeClr val="tx1"/>
                    </a:solidFill>
                    <a:latin typeface="Droid Serif"/>
                    <a:sym typeface="Wingdings" panose="05000000000000000000" pitchFamily="2" charset="2"/>
                  </a:rPr>
                  <a:t> </a:t>
                </a:r>
                <a:endParaRPr lang="en-US" sz="1200" dirty="0">
                  <a:solidFill>
                    <a:schemeClr val="tx1"/>
                  </a:solidFill>
                  <a:latin typeface="Droid Serif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05" y="4286029"/>
                <a:ext cx="8463660" cy="598198"/>
              </a:xfrm>
              <a:prstGeom prst="rect">
                <a:avLst/>
              </a:prstGeom>
              <a:blipFill>
                <a:blip r:embed="rId20"/>
                <a:stretch>
                  <a:fillRect t="-935" b="-5607"/>
                </a:stretch>
              </a:blipFill>
              <a:ln w="57150">
                <a:solidFill>
                  <a:schemeClr val="accent3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6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/>
              <a:t>Keseimbangan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Jangka</a:t>
            </a:r>
            <a:r>
              <a:rPr lang="en-US" sz="1800" dirty="0"/>
              <a:t> </a:t>
            </a:r>
            <a:r>
              <a:rPr lang="en-US" sz="1800" dirty="0" err="1" smtClean="0"/>
              <a:t>Panjang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511933" y="1069571"/>
            <a:ext cx="8121997" cy="100794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Mulanya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harga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output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keseimbangan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dibentuk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oleh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keseimbangan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jangka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pendek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antara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S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D 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pada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kondisi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ini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terdapat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keuntungan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yang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berlebih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(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excess profit)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karena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 P&gt;LAC 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yang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akan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merangsang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pendirian</a:t>
            </a:r>
            <a:r>
              <a:rPr lang="en-US" dirty="0"/>
              <a:t>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 smtClean="0"/>
              <a:t>baru</a:t>
            </a:r>
            <a:endParaRPr lang="en-US" dirty="0">
              <a:latin typeface="Cousine" panose="020B0604020202020204" charset="0"/>
              <a:cs typeface="Cousine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1933" y="2181073"/>
            <a:ext cx="8121997" cy="7880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Ketika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terjadi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perluasan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kapasitas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produksi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pendirian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pabrik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baru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mengakibatkan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terjadi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penambahan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penawaran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pasar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(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kurva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QS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bergeser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ke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kanan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)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dan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harga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mengalami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penurunan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endParaRPr lang="en-US" b="1" dirty="0">
              <a:latin typeface="Cousine" panose="020B0604020202020204" charset="0"/>
              <a:cs typeface="Cousine" panose="020B060402020202020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31577" y="2915874"/>
            <a:ext cx="8438168" cy="21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en-US" sz="1400" dirty="0" err="1" smtClean="0">
                <a:solidFill>
                  <a:schemeClr val="tx1"/>
                </a:solidFill>
              </a:rPr>
              <a:t>Bila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harga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sama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LAC (P=LAC), </a:t>
            </a:r>
            <a:r>
              <a:rPr lang="en-US" sz="1400" dirty="0" err="1" smtClean="0">
                <a:solidFill>
                  <a:schemeClr val="tx1"/>
                </a:solidFill>
              </a:rPr>
              <a:t>maka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tidak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inisiatif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bagi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perusahaan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untuk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memperluas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kapasitas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produksi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pendirian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pabrik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baru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sebab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saat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ini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tidak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keuntungan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lebih</a:t>
            </a:r>
            <a:r>
              <a:rPr lang="en-US" sz="1400" dirty="0" smtClean="0">
                <a:solidFill>
                  <a:schemeClr val="tx1"/>
                </a:solidFill>
              </a:rPr>
              <a:t> (Excess profit) yang </a:t>
            </a:r>
            <a:r>
              <a:rPr lang="en-US" sz="1400" dirty="0" err="1" smtClean="0">
                <a:solidFill>
                  <a:schemeClr val="tx1"/>
                </a:solidFill>
              </a:rPr>
              <a:t>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hanya</a:t>
            </a:r>
            <a:r>
              <a:rPr lang="en-US" sz="1400" dirty="0" smtClean="0">
                <a:solidFill>
                  <a:schemeClr val="tx1"/>
                </a:solidFill>
              </a:rPr>
              <a:t> normal profit 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keuntungan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normal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tidak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akan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merangsang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perluasan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produksi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Ketika</a:t>
            </a:r>
            <a:r>
              <a:rPr lang="en-US" sz="1400" dirty="0" smtClean="0">
                <a:solidFill>
                  <a:schemeClr val="tx1"/>
                </a:solidFill>
              </a:rPr>
              <a:t> P=LAC, </a:t>
            </a:r>
            <a:r>
              <a:rPr lang="en-US" sz="1400" dirty="0" err="1" smtClean="0">
                <a:solidFill>
                  <a:schemeClr val="tx1"/>
                </a:solidFill>
              </a:rPr>
              <a:t>maka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terjadi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penyesuaian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prosesnyanya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berhenti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karena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pasar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dan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perusahaan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sudah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berada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dalam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kondisi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yang </a:t>
            </a:r>
            <a:r>
              <a:rPr lang="en-US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ekuilibrium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–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0" y="1007957"/>
            <a:ext cx="8290800" cy="1069560"/>
          </a:xfrm>
        </p:spPr>
        <p:txBody>
          <a:bodyPr/>
          <a:lstStyle/>
          <a:p>
            <a:pPr marL="7620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Perusahaan A </a:t>
            </a:r>
            <a:r>
              <a:rPr lang="en-US" sz="1200" dirty="0" err="1">
                <a:solidFill>
                  <a:schemeClr val="tx1"/>
                </a:solidFill>
              </a:rPr>
              <a:t>menghasilkan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X yang </a:t>
            </a:r>
            <a:r>
              <a:rPr lang="en-US" sz="1200" dirty="0" err="1">
                <a:solidFill>
                  <a:schemeClr val="tx1"/>
                </a:solidFill>
              </a:rPr>
              <a:t>dijual</a:t>
            </a:r>
            <a:r>
              <a:rPr lang="en-US" sz="1200" dirty="0">
                <a:solidFill>
                  <a:schemeClr val="tx1"/>
                </a:solidFill>
              </a:rPr>
              <a:t> di </a:t>
            </a:r>
            <a:r>
              <a:rPr lang="en-US" sz="1200" dirty="0" err="1">
                <a:solidFill>
                  <a:schemeClr val="tx1"/>
                </a:solidFill>
              </a:rPr>
              <a:t>pasar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persaingan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sempurna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Harga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jual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barang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X di </a:t>
            </a:r>
            <a:r>
              <a:rPr lang="en-US" sz="1200" dirty="0" err="1">
                <a:solidFill>
                  <a:schemeClr val="tx1"/>
                </a:solidFill>
              </a:rPr>
              <a:t>pasar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adalah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Rp</a:t>
            </a:r>
            <a:r>
              <a:rPr lang="en-US" sz="1200" dirty="0">
                <a:solidFill>
                  <a:schemeClr val="tx1"/>
                </a:solidFill>
              </a:rPr>
              <a:t>. 10. </a:t>
            </a:r>
            <a:r>
              <a:rPr lang="en-US" sz="1200" dirty="0" err="1">
                <a:solidFill>
                  <a:schemeClr val="tx1"/>
                </a:solidFill>
              </a:rPr>
              <a:t>Kurva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biaya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dihadapi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perusahaan</a:t>
            </a:r>
            <a:r>
              <a:rPr lang="en-US" sz="1200" dirty="0">
                <a:solidFill>
                  <a:schemeClr val="tx1"/>
                </a:solidFill>
              </a:rPr>
              <a:t> A </a:t>
            </a:r>
            <a:r>
              <a:rPr lang="en-US" sz="1200" dirty="0" err="1">
                <a:solidFill>
                  <a:schemeClr val="tx1"/>
                </a:solidFill>
              </a:rPr>
              <a:t>untuk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memproduksi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X </a:t>
            </a:r>
            <a:r>
              <a:rPr lang="en-US" sz="1200" dirty="0" err="1" smtClean="0">
                <a:solidFill>
                  <a:schemeClr val="tx1"/>
                </a:solidFill>
              </a:rPr>
              <a:t>dan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Kurva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Permintaan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X </a:t>
            </a:r>
            <a:r>
              <a:rPr lang="en-US" sz="1200" dirty="0" err="1">
                <a:solidFill>
                  <a:schemeClr val="tx1"/>
                </a:solidFill>
              </a:rPr>
              <a:t>bagi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perusahaan</a:t>
            </a:r>
            <a:r>
              <a:rPr lang="en-US" sz="1200" dirty="0">
                <a:solidFill>
                  <a:schemeClr val="tx1"/>
                </a:solidFill>
              </a:rPr>
              <a:t> A </a:t>
            </a:r>
            <a:r>
              <a:rPr lang="en-US" sz="1200" dirty="0" err="1" smtClean="0">
                <a:solidFill>
                  <a:schemeClr val="tx1"/>
                </a:solidFill>
              </a:rPr>
              <a:t>seperti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pada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gambar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berikut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ini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51" y="2032864"/>
            <a:ext cx="3535870" cy="20197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052621" y="1877247"/>
            <a:ext cx="4687519" cy="106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76200" indent="0">
              <a:buNone/>
            </a:pPr>
            <a:r>
              <a:rPr lang="en-US" sz="1400" dirty="0" err="1">
                <a:solidFill>
                  <a:schemeClr val="tx1"/>
                </a:solidFill>
              </a:rPr>
              <a:t>Pertanyaan</a:t>
            </a:r>
            <a:r>
              <a:rPr lang="en-US" sz="1400" dirty="0">
                <a:solidFill>
                  <a:schemeClr val="tx1"/>
                </a:solidFill>
              </a:rPr>
              <a:t>:</a:t>
            </a:r>
          </a:p>
          <a:p>
            <a:pPr marL="419100" indent="-342900">
              <a:buFont typeface="+mj-lt"/>
              <a:buAutoNum type="alphaLcPeriod"/>
            </a:pPr>
            <a:r>
              <a:rPr lang="en-US" sz="1400" dirty="0" err="1" smtClean="0">
                <a:solidFill>
                  <a:schemeClr val="tx1"/>
                </a:solidFill>
              </a:rPr>
              <a:t>Tentukan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jumlah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keseimbangan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bagi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perusahaan</a:t>
            </a:r>
            <a:r>
              <a:rPr lang="en-US" sz="1400" dirty="0">
                <a:solidFill>
                  <a:schemeClr val="tx1"/>
                </a:solidFill>
              </a:rPr>
              <a:t> A. </a:t>
            </a:r>
            <a:r>
              <a:rPr lang="en-US" sz="1400" dirty="0" err="1">
                <a:solidFill>
                  <a:schemeClr val="tx1"/>
                </a:solidFill>
              </a:rPr>
              <a:t>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kondisi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keseimbangan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tersebut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apakah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perusahaan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memperoleh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laba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menderita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rugi</a:t>
            </a:r>
            <a:r>
              <a:rPr lang="en-US" sz="1400" dirty="0">
                <a:solidFill>
                  <a:schemeClr val="tx1"/>
                </a:solidFill>
              </a:rPr>
              <a:t>?</a:t>
            </a:r>
          </a:p>
          <a:p>
            <a:pPr marL="419100" indent="-342900">
              <a:buFont typeface="+mj-lt"/>
              <a:buAutoNum type="alphaLcPeriod"/>
            </a:pPr>
            <a:r>
              <a:rPr lang="en-US" sz="1400" dirty="0" err="1" smtClean="0">
                <a:solidFill>
                  <a:schemeClr val="tx1"/>
                </a:solidFill>
              </a:rPr>
              <a:t>Tentukan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besarnya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laba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dirty="0" err="1">
                <a:solidFill>
                  <a:schemeClr val="tx1"/>
                </a:solidFill>
              </a:rPr>
              <a:t>rugi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terjadi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perusahaan</a:t>
            </a:r>
            <a:r>
              <a:rPr lang="en-US" sz="1400" dirty="0">
                <a:solidFill>
                  <a:schemeClr val="tx1"/>
                </a:solidFill>
              </a:rPr>
              <a:t> A </a:t>
            </a:r>
            <a:r>
              <a:rPr lang="en-US" sz="1400" dirty="0" err="1">
                <a:solidFill>
                  <a:schemeClr val="tx1"/>
                </a:solidFill>
              </a:rPr>
              <a:t>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kondisi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keseimbangan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tersebut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5205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3879095" y="951593"/>
            <a:ext cx="51051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</a:rPr>
              <a:t>Jumlah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barang</a:t>
            </a:r>
            <a:r>
              <a:rPr lang="en-US" dirty="0">
                <a:latin typeface="Arial" panose="020B0604020202020204" pitchFamily="34" charset="0"/>
              </a:rPr>
              <a:t> X </a:t>
            </a:r>
            <a:r>
              <a:rPr lang="en-US" dirty="0" err="1">
                <a:latin typeface="Arial" panose="020B0604020202020204" pitchFamily="34" charset="0"/>
              </a:rPr>
              <a:t>keseimbangan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bagi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perusahaan</a:t>
            </a:r>
            <a:r>
              <a:rPr lang="en-US" dirty="0">
                <a:latin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</a:rPr>
              <a:t> 100 unit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Karena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tingkat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produksi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tersebut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harga</a:t>
            </a:r>
            <a:r>
              <a:rPr lang="en-US" dirty="0">
                <a:latin typeface="Arial" panose="020B0604020202020204" pitchFamily="34" charset="0"/>
              </a:rPr>
              <a:t> (P) </a:t>
            </a:r>
            <a:r>
              <a:rPr lang="en-US" dirty="0" err="1">
                <a:latin typeface="Arial" panose="020B0604020202020204" pitchFamily="34" charset="0"/>
              </a:rPr>
              <a:t>sama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biaya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marjinal</a:t>
            </a:r>
            <a:r>
              <a:rPr lang="en-US" dirty="0">
                <a:latin typeface="Arial" panose="020B0604020202020204" pitchFamily="34" charset="0"/>
              </a:rPr>
              <a:t> (MC), yang </a:t>
            </a:r>
            <a:r>
              <a:rPr lang="en-US" dirty="0" err="1">
                <a:latin typeface="Arial" panose="020B0604020202020204" pitchFamily="34" charset="0"/>
              </a:rPr>
              <a:t>merupakan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pernyataan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kondisi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keseimbangan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bagi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perusahaan</a:t>
            </a:r>
            <a:r>
              <a:rPr lang="en-US" dirty="0">
                <a:latin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</a:rPr>
              <a:t>pasar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persaingan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sempurna</a:t>
            </a:r>
            <a:r>
              <a:rPr lang="en-US" dirty="0" smtClean="0">
                <a:latin typeface="Arial" panose="020B0604020202020204" pitchFamily="34" charset="0"/>
              </a:rPr>
              <a:t> (P = MC). </a:t>
            </a:r>
          </a:p>
          <a:p>
            <a:pPr algn="ctr"/>
            <a:r>
              <a:rPr lang="en-US" dirty="0" err="1" smtClean="0">
                <a:latin typeface="Arial" panose="020B0604020202020204" pitchFamily="34" charset="0"/>
              </a:rPr>
              <a:t>Pada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tingkat</a:t>
            </a:r>
            <a:r>
              <a:rPr lang="en-US" dirty="0">
                <a:latin typeface="Arial" panose="020B0604020202020204" pitchFamily="34" charset="0"/>
              </a:rPr>
              <a:t> output </a:t>
            </a:r>
            <a:r>
              <a:rPr lang="en-US" dirty="0" err="1">
                <a:latin typeface="Arial" panose="020B0604020202020204" pitchFamily="34" charset="0"/>
              </a:rPr>
              <a:t>sebanyak</a:t>
            </a:r>
            <a:r>
              <a:rPr lang="en-US" dirty="0">
                <a:latin typeface="Arial" panose="020B0604020202020204" pitchFamily="34" charset="0"/>
              </a:rPr>
              <a:t> 100 unit, </a:t>
            </a:r>
            <a:r>
              <a:rPr lang="en-US" b="1" dirty="0" err="1" smtClean="0">
                <a:latin typeface="Arial" panose="020B0604020202020204" pitchFamily="34" charset="0"/>
              </a:rPr>
              <a:t>perusahaan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</a:rPr>
              <a:t>memperoleh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</a:rPr>
              <a:t>laba</a:t>
            </a:r>
            <a:r>
              <a:rPr lang="en-US" dirty="0">
                <a:latin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</a:rPr>
              <a:t>Karena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tingkat</a:t>
            </a:r>
            <a:r>
              <a:rPr lang="en-US" dirty="0">
                <a:latin typeface="Arial" panose="020B0604020202020204" pitchFamily="34" charset="0"/>
              </a:rPr>
              <a:t> output </a:t>
            </a:r>
            <a:r>
              <a:rPr lang="en-US" dirty="0" err="1" smtClean="0">
                <a:latin typeface="Arial" panose="020B0604020202020204" pitchFamily="34" charset="0"/>
              </a:rPr>
              <a:t>tersebut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harga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barang</a:t>
            </a:r>
            <a:r>
              <a:rPr lang="en-US" dirty="0">
                <a:latin typeface="Arial" panose="020B0604020202020204" pitchFamily="34" charset="0"/>
              </a:rPr>
              <a:t> X (P) = </a:t>
            </a:r>
            <a:r>
              <a:rPr lang="en-US" dirty="0" err="1">
                <a:latin typeface="Arial" panose="020B0604020202020204" pitchFamily="34" charset="0"/>
              </a:rPr>
              <a:t>Rp</a:t>
            </a:r>
            <a:r>
              <a:rPr lang="en-US" dirty="0">
                <a:latin typeface="Arial" panose="020B0604020202020204" pitchFamily="34" charset="0"/>
              </a:rPr>
              <a:t>. 10 </a:t>
            </a:r>
            <a:r>
              <a:rPr lang="en-US" dirty="0" err="1">
                <a:latin typeface="Arial" panose="020B0604020202020204" pitchFamily="34" charset="0"/>
              </a:rPr>
              <a:t>lebih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besar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daripada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biaya</a:t>
            </a:r>
            <a:r>
              <a:rPr lang="en-US" dirty="0" smtClean="0">
                <a:latin typeface="Arial" panose="020B0604020202020204" pitchFamily="34" charset="0"/>
              </a:rPr>
              <a:t> rata - rata </a:t>
            </a:r>
            <a:r>
              <a:rPr lang="en-US" dirty="0">
                <a:latin typeface="Arial" panose="020B0604020202020204" pitchFamily="34" charset="0"/>
              </a:rPr>
              <a:t>(AC) = </a:t>
            </a:r>
            <a:r>
              <a:rPr lang="en-US" dirty="0" err="1">
                <a:latin typeface="Arial" panose="020B0604020202020204" pitchFamily="34" charset="0"/>
              </a:rPr>
              <a:t>Rp</a:t>
            </a:r>
            <a:r>
              <a:rPr lang="en-US" dirty="0">
                <a:latin typeface="Arial" panose="020B0604020202020204" pitchFamily="34" charset="0"/>
              </a:rPr>
              <a:t> 7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25" y="1072630"/>
            <a:ext cx="3535870" cy="17611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0080" y="3460090"/>
                <a:ext cx="10974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3460090"/>
                <a:ext cx="1097416" cy="215444"/>
              </a:xfrm>
              <a:prstGeom prst="rect">
                <a:avLst/>
              </a:prstGeom>
              <a:blipFill>
                <a:blip r:embed="rId3"/>
                <a:stretch>
                  <a:fillRect l="-1111" r="-1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0080" y="3675534"/>
                <a:ext cx="18836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3675534"/>
                <a:ext cx="1883657" cy="215444"/>
              </a:xfrm>
              <a:prstGeom prst="rect">
                <a:avLst/>
              </a:prstGeom>
              <a:blipFill>
                <a:blip r:embed="rId4"/>
                <a:stretch>
                  <a:fillRect r="-129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0079" y="3922833"/>
                <a:ext cx="21798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10∗100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−(7∗100)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" y="3922833"/>
                <a:ext cx="2179892" cy="215444"/>
              </a:xfrm>
              <a:prstGeom prst="rect">
                <a:avLst/>
              </a:prstGeom>
              <a:blipFill>
                <a:blip r:embed="rId5"/>
                <a:stretch>
                  <a:fillRect r="-838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0079" y="4170132"/>
                <a:ext cx="6919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" y="4170132"/>
                <a:ext cx="691921" cy="215444"/>
              </a:xfrm>
              <a:prstGeom prst="rect">
                <a:avLst/>
              </a:prstGeom>
              <a:blipFill>
                <a:blip r:embed="rId6"/>
                <a:stretch>
                  <a:fillRect l="-2632" r="-350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37879" y="4417431"/>
            <a:ext cx="58410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</a:rPr>
              <a:t>Jadi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perusahaan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memperoleh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laba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dari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barang</a:t>
            </a:r>
            <a:r>
              <a:rPr lang="en-US" dirty="0" smtClean="0">
                <a:latin typeface="Arial" panose="020B0604020202020204" pitchFamily="34" charset="0"/>
              </a:rPr>
              <a:t> X </a:t>
            </a:r>
            <a:r>
              <a:rPr lang="en-US" dirty="0" err="1" smtClean="0">
                <a:latin typeface="Arial" panose="020B0604020202020204" pitchFamily="34" charset="0"/>
              </a:rPr>
              <a:t>sebesar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Rp</a:t>
            </a:r>
            <a:r>
              <a:rPr lang="en-US" dirty="0" smtClean="0">
                <a:latin typeface="Arial" panose="020B0604020202020204" pitchFamily="34" charset="0"/>
              </a:rPr>
              <a:t> 300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852" y="3198362"/>
            <a:ext cx="58410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</a:rPr>
              <a:t>Laba</a:t>
            </a:r>
            <a:r>
              <a:rPr lang="en-US" dirty="0" smtClean="0">
                <a:latin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</a:rPr>
              <a:t>diperoleh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perusahaan</a:t>
            </a:r>
            <a:r>
              <a:rPr lang="en-US" dirty="0" smtClean="0">
                <a:latin typeface="Arial" panose="020B0604020202020204" pitchFamily="34" charset="0"/>
              </a:rPr>
              <a:t> A </a:t>
            </a:r>
            <a:r>
              <a:rPr lang="en-US" dirty="0" err="1" smtClean="0">
                <a:latin typeface="Arial" panose="020B0604020202020204" pitchFamily="34" charset="0"/>
              </a:rPr>
              <a:t>dari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barang</a:t>
            </a:r>
            <a:r>
              <a:rPr lang="en-US" dirty="0" smtClean="0">
                <a:latin typeface="Arial" panose="020B0604020202020204" pitchFamily="34" charset="0"/>
              </a:rPr>
              <a:t> X </a:t>
            </a:r>
            <a:r>
              <a:rPr lang="en-US" dirty="0" err="1" smtClean="0">
                <a:latin typeface="Arial" panose="020B0604020202020204" pitchFamily="34" charset="0"/>
              </a:rPr>
              <a:t>adalah</a:t>
            </a:r>
            <a:r>
              <a:rPr lang="en-US" dirty="0" smtClean="0">
                <a:latin typeface="Arial" panose="020B0604020202020204" pitchFamily="34" charset="0"/>
              </a:rPr>
              <a:t>: 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07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– Normal Profit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0" y="1007957"/>
            <a:ext cx="8290800" cy="1069560"/>
          </a:xfrm>
        </p:spPr>
        <p:txBody>
          <a:bodyPr/>
          <a:lstStyle/>
          <a:p>
            <a:pPr marL="7620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Perusahaan A </a:t>
            </a:r>
            <a:r>
              <a:rPr lang="en-US" sz="1200" dirty="0" err="1">
                <a:solidFill>
                  <a:schemeClr val="tx1"/>
                </a:solidFill>
              </a:rPr>
              <a:t>menghasilkan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X yang </a:t>
            </a:r>
            <a:r>
              <a:rPr lang="en-US" sz="1200" dirty="0" err="1">
                <a:solidFill>
                  <a:schemeClr val="tx1"/>
                </a:solidFill>
              </a:rPr>
              <a:t>dijual</a:t>
            </a:r>
            <a:r>
              <a:rPr lang="en-US" sz="1200" dirty="0">
                <a:solidFill>
                  <a:schemeClr val="tx1"/>
                </a:solidFill>
              </a:rPr>
              <a:t> di </a:t>
            </a:r>
            <a:r>
              <a:rPr lang="en-US" sz="1200" dirty="0" err="1">
                <a:solidFill>
                  <a:schemeClr val="tx1"/>
                </a:solidFill>
              </a:rPr>
              <a:t>pasar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persaingan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sempurna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Harga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jual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barang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X di </a:t>
            </a:r>
            <a:r>
              <a:rPr lang="en-US" sz="1200" dirty="0" err="1">
                <a:solidFill>
                  <a:schemeClr val="tx1"/>
                </a:solidFill>
              </a:rPr>
              <a:t>pasar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adalah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Rp</a:t>
            </a:r>
            <a:r>
              <a:rPr lang="en-US" sz="1200" dirty="0">
                <a:solidFill>
                  <a:schemeClr val="tx1"/>
                </a:solidFill>
              </a:rPr>
              <a:t>. 8. </a:t>
            </a:r>
            <a:r>
              <a:rPr lang="en-US" sz="1200" dirty="0" err="1">
                <a:solidFill>
                  <a:schemeClr val="tx1"/>
                </a:solidFill>
              </a:rPr>
              <a:t>Kurva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biaya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dihadapi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perusahaan</a:t>
            </a:r>
            <a:r>
              <a:rPr lang="en-US" sz="1200" dirty="0">
                <a:solidFill>
                  <a:schemeClr val="tx1"/>
                </a:solidFill>
              </a:rPr>
              <a:t> A </a:t>
            </a:r>
            <a:r>
              <a:rPr lang="en-US" sz="1200" dirty="0" err="1">
                <a:solidFill>
                  <a:schemeClr val="tx1"/>
                </a:solidFill>
              </a:rPr>
              <a:t>untuk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memproduksi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barang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X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Kurva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permintaan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X </a:t>
            </a:r>
            <a:r>
              <a:rPr lang="en-US" sz="1200" dirty="0" err="1">
                <a:solidFill>
                  <a:schemeClr val="tx1"/>
                </a:solidFill>
              </a:rPr>
              <a:t>bagi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perusahaan</a:t>
            </a:r>
            <a:r>
              <a:rPr lang="en-US" sz="1200" dirty="0">
                <a:solidFill>
                  <a:schemeClr val="tx1"/>
                </a:solidFill>
              </a:rPr>
              <a:t> A </a:t>
            </a:r>
            <a:r>
              <a:rPr lang="en-US" sz="1200" dirty="0" err="1">
                <a:solidFill>
                  <a:schemeClr val="tx1"/>
                </a:solidFill>
              </a:rPr>
              <a:t>seperti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pada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gambar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berikut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52621" y="1877247"/>
            <a:ext cx="4687519" cy="106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76200" indent="0">
              <a:buNone/>
            </a:pP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Pertanyaan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:</a:t>
            </a:r>
          </a:p>
          <a:p>
            <a:pPr>
              <a:buFont typeface="+mj-lt"/>
              <a:buAutoNum type="alphaLcPeriod"/>
            </a:pP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Tentukan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jumlah</a:t>
            </a:r>
            <a:r>
              <a:rPr lang="en-US" sz="1200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barang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keseimbangan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bagi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perusahaan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A.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pada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kondisi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keseimbangan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tersebut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apakah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perusahaan</a:t>
            </a:r>
            <a:r>
              <a:rPr lang="en-US" sz="1200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memperoleh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laba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atau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rugi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?</a:t>
            </a:r>
          </a:p>
          <a:p>
            <a:pPr>
              <a:buFont typeface="+mj-lt"/>
              <a:buAutoNum type="alphaLcPeriod"/>
            </a:pPr>
            <a:r>
              <a:rPr lang="en-US" sz="1200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Tentukan</a:t>
            </a:r>
            <a:r>
              <a:rPr lang="en-US" sz="1200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besarnya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laba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/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rugi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diperoleh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perusahaan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A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pada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kondisi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keseimbangan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tersebut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93" y="2016630"/>
            <a:ext cx="3473628" cy="18603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5206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3879095" y="997642"/>
            <a:ext cx="51051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X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/>
              <a:t>perusahaan</a:t>
            </a:r>
            <a:r>
              <a:rPr lang="en-US" dirty="0"/>
              <a:t> A </a:t>
            </a:r>
            <a:r>
              <a:rPr lang="en-US" dirty="0" err="1"/>
              <a:t>adalah</a:t>
            </a:r>
            <a:r>
              <a:rPr lang="en-US" dirty="0"/>
              <a:t> 90 unit. </a:t>
            </a:r>
            <a:endParaRPr lang="en-US" dirty="0" smtClean="0"/>
          </a:p>
          <a:p>
            <a:pPr algn="ctr"/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/>
              <a:t>harga</a:t>
            </a:r>
            <a:r>
              <a:rPr lang="en-US" dirty="0"/>
              <a:t> (P)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marjinal</a:t>
            </a:r>
            <a:r>
              <a:rPr lang="en-US" dirty="0"/>
              <a:t> (MC),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 smtClean="0"/>
              <a:t>produsen</a:t>
            </a:r>
            <a:r>
              <a:rPr lang="en-US" dirty="0" smtClean="0"/>
              <a:t> di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. </a:t>
            </a:r>
            <a:endParaRPr lang="en-US" dirty="0" smtClean="0"/>
          </a:p>
          <a:p>
            <a:pPr algn="ctr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tingkat</a:t>
            </a:r>
            <a:r>
              <a:rPr lang="en-US" dirty="0"/>
              <a:t> output </a:t>
            </a:r>
            <a:r>
              <a:rPr lang="en-US" dirty="0" err="1"/>
              <a:t>sebanyak</a:t>
            </a:r>
            <a:r>
              <a:rPr lang="en-US" dirty="0"/>
              <a:t> 90 unit</a:t>
            </a:r>
            <a:r>
              <a:rPr lang="en-US" dirty="0" smtClean="0"/>
              <a:t>,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pulang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smtClean="0"/>
              <a:t>(break - even </a:t>
            </a:r>
            <a:r>
              <a:rPr lang="en-US" dirty="0"/>
              <a:t>point</a:t>
            </a:r>
            <a:r>
              <a:rPr lang="en-US" dirty="0" smtClean="0"/>
              <a:t>).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output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/>
              <a:t>X (P) = </a:t>
            </a:r>
            <a:r>
              <a:rPr lang="en-US" dirty="0" err="1"/>
              <a:t>Rp</a:t>
            </a:r>
            <a:r>
              <a:rPr lang="en-US" dirty="0"/>
              <a:t>. 8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smtClean="0"/>
              <a:t>rata-rata </a:t>
            </a:r>
            <a:r>
              <a:rPr lang="en-US" dirty="0"/>
              <a:t>(AC) = </a:t>
            </a:r>
            <a:r>
              <a:rPr lang="en-US" dirty="0" err="1"/>
              <a:t>Rp</a:t>
            </a:r>
            <a:r>
              <a:rPr lang="en-US" dirty="0"/>
              <a:t>. </a:t>
            </a:r>
            <a:r>
              <a:rPr lang="en-US" dirty="0" smtClean="0"/>
              <a:t>8 (P = AC).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0080" y="3460090"/>
                <a:ext cx="10974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3460090"/>
                <a:ext cx="1097416" cy="215444"/>
              </a:xfrm>
              <a:prstGeom prst="rect">
                <a:avLst/>
              </a:prstGeom>
              <a:blipFill>
                <a:blip r:embed="rId2"/>
                <a:stretch>
                  <a:fillRect l="-1111" r="-1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0080" y="3675534"/>
                <a:ext cx="18836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3675534"/>
                <a:ext cx="1883657" cy="215444"/>
              </a:xfrm>
              <a:prstGeom prst="rect">
                <a:avLst/>
              </a:prstGeom>
              <a:blipFill>
                <a:blip r:embed="rId3"/>
                <a:stretch>
                  <a:fillRect r="-129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0079" y="3922833"/>
                <a:ext cx="18817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8∗90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−(8∗90)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" y="3922833"/>
                <a:ext cx="1881734" cy="215444"/>
              </a:xfrm>
              <a:prstGeom prst="rect">
                <a:avLst/>
              </a:prstGeom>
              <a:blipFill>
                <a:blip r:embed="rId4"/>
                <a:stretch>
                  <a:fillRect r="-971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0079" y="4170132"/>
                <a:ext cx="4931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" y="4170132"/>
                <a:ext cx="493147" cy="215444"/>
              </a:xfrm>
              <a:prstGeom prst="rect">
                <a:avLst/>
              </a:prstGeom>
              <a:blipFill>
                <a:blip r:embed="rId5"/>
                <a:stretch>
                  <a:fillRect l="-3704" r="-617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37879" y="4417431"/>
            <a:ext cx="6857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</a:rPr>
              <a:t>Jadi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perusahaan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memperoleh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mendapatkan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laba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mendapatkan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rugi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852" y="3198362"/>
            <a:ext cx="58410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</a:rPr>
              <a:t>Laba</a:t>
            </a:r>
            <a:r>
              <a:rPr lang="en-US" dirty="0" smtClean="0">
                <a:latin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</a:rPr>
              <a:t>diperoleh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perusahaan</a:t>
            </a:r>
            <a:r>
              <a:rPr lang="en-US" dirty="0" smtClean="0">
                <a:latin typeface="Arial" panose="020B0604020202020204" pitchFamily="34" charset="0"/>
              </a:rPr>
              <a:t> A </a:t>
            </a:r>
            <a:r>
              <a:rPr lang="en-US" dirty="0" err="1" smtClean="0">
                <a:latin typeface="Arial" panose="020B0604020202020204" pitchFamily="34" charset="0"/>
              </a:rPr>
              <a:t>dari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barang</a:t>
            </a:r>
            <a:r>
              <a:rPr lang="en-US" dirty="0" smtClean="0">
                <a:latin typeface="Arial" panose="020B0604020202020204" pitchFamily="34" charset="0"/>
              </a:rPr>
              <a:t> X </a:t>
            </a:r>
            <a:r>
              <a:rPr lang="en-US" dirty="0" err="1" smtClean="0">
                <a:latin typeface="Arial" panose="020B0604020202020204" pitchFamily="34" charset="0"/>
              </a:rPr>
              <a:t>adalah</a:t>
            </a:r>
            <a:r>
              <a:rPr lang="en-US" dirty="0" smtClean="0">
                <a:latin typeface="Arial" panose="020B0604020202020204" pitchFamily="34" charset="0"/>
              </a:rPr>
              <a:t>: 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30" y="1154531"/>
            <a:ext cx="3473628" cy="18603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4739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– </a:t>
            </a:r>
            <a:r>
              <a:rPr lang="en-US" dirty="0" err="1" smtClean="0"/>
              <a:t>Rugi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0" y="1007957"/>
            <a:ext cx="8290800" cy="1069560"/>
          </a:xfrm>
        </p:spPr>
        <p:txBody>
          <a:bodyPr/>
          <a:lstStyle/>
          <a:p>
            <a:pPr marL="7620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Perusahaan A </a:t>
            </a:r>
            <a:r>
              <a:rPr lang="en-US" sz="1200" dirty="0" err="1">
                <a:solidFill>
                  <a:schemeClr val="tx1"/>
                </a:solidFill>
              </a:rPr>
              <a:t>menghasilkan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X yang </a:t>
            </a:r>
            <a:r>
              <a:rPr lang="en-US" sz="1200" dirty="0" err="1">
                <a:solidFill>
                  <a:schemeClr val="tx1"/>
                </a:solidFill>
              </a:rPr>
              <a:t>dijual</a:t>
            </a:r>
            <a:r>
              <a:rPr lang="en-US" sz="1200" dirty="0">
                <a:solidFill>
                  <a:schemeClr val="tx1"/>
                </a:solidFill>
              </a:rPr>
              <a:t> di </a:t>
            </a:r>
            <a:r>
              <a:rPr lang="en-US" sz="1200" dirty="0" err="1">
                <a:solidFill>
                  <a:schemeClr val="tx1"/>
                </a:solidFill>
              </a:rPr>
              <a:t>pasar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persaingan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sempurna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Harga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jual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barang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X di </a:t>
            </a:r>
            <a:r>
              <a:rPr lang="en-US" sz="1200" dirty="0" err="1">
                <a:solidFill>
                  <a:schemeClr val="tx1"/>
                </a:solidFill>
              </a:rPr>
              <a:t>pasar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adalah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Rp</a:t>
            </a:r>
            <a:r>
              <a:rPr lang="en-US" sz="1200" dirty="0" smtClean="0">
                <a:solidFill>
                  <a:schemeClr val="tx1"/>
                </a:solidFill>
              </a:rPr>
              <a:t> 5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Kurva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biaya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dihadapi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perusahaan</a:t>
            </a:r>
            <a:r>
              <a:rPr lang="en-US" sz="1200" dirty="0">
                <a:solidFill>
                  <a:schemeClr val="tx1"/>
                </a:solidFill>
              </a:rPr>
              <a:t> A </a:t>
            </a:r>
            <a:r>
              <a:rPr lang="en-US" sz="1200" dirty="0" err="1">
                <a:solidFill>
                  <a:schemeClr val="tx1"/>
                </a:solidFill>
              </a:rPr>
              <a:t>untuk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memproduksi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X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kurva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permintaan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X </a:t>
            </a:r>
            <a:r>
              <a:rPr lang="en-US" sz="1200" dirty="0" err="1">
                <a:solidFill>
                  <a:schemeClr val="tx1"/>
                </a:solidFill>
              </a:rPr>
              <a:t>bagi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perusahaan</a:t>
            </a:r>
            <a:r>
              <a:rPr lang="en-US" sz="1200" dirty="0">
                <a:solidFill>
                  <a:schemeClr val="tx1"/>
                </a:solidFill>
              </a:rPr>
              <a:t> A </a:t>
            </a:r>
            <a:r>
              <a:rPr lang="en-US" sz="1200" dirty="0" err="1">
                <a:solidFill>
                  <a:schemeClr val="tx1"/>
                </a:solidFill>
              </a:rPr>
              <a:t>seperti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pada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gambar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berikut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52621" y="1877247"/>
            <a:ext cx="4687519" cy="106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76200" indent="0">
              <a:buNone/>
            </a:pPr>
            <a:r>
              <a:rPr lang="en-US" sz="12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Pertanyaan</a:t>
            </a:r>
            <a:r>
              <a:rPr lang="en-US" sz="12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:</a:t>
            </a:r>
          </a:p>
          <a:p>
            <a:pPr>
              <a:buFont typeface="+mj-lt"/>
              <a:buAutoNum type="alphaLcPeriod"/>
            </a:pPr>
            <a:r>
              <a:rPr lang="en-US" sz="1200" dirty="0" err="1" smtClean="0">
                <a:solidFill>
                  <a:schemeClr val="tx1"/>
                </a:solidFill>
              </a:rPr>
              <a:t>Tentukan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jumlah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keseimbangan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bagi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perusahaan</a:t>
            </a:r>
            <a:r>
              <a:rPr lang="en-US" sz="1200" dirty="0">
                <a:solidFill>
                  <a:schemeClr val="tx1"/>
                </a:solidFill>
              </a:rPr>
              <a:t> A. </a:t>
            </a:r>
            <a:r>
              <a:rPr lang="en-US" sz="1200" dirty="0" err="1">
                <a:solidFill>
                  <a:schemeClr val="tx1"/>
                </a:solidFill>
              </a:rPr>
              <a:t>Pada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kondisi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keseimbangan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tersebut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apakah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perusahaan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dapat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memperoleh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laba</a:t>
            </a:r>
            <a:r>
              <a:rPr lang="en-US" sz="1200" dirty="0">
                <a:solidFill>
                  <a:schemeClr val="tx1"/>
                </a:solidFill>
              </a:rPr>
              <a:t>?</a:t>
            </a:r>
          </a:p>
          <a:p>
            <a:pPr>
              <a:buFont typeface="+mj-lt"/>
              <a:buAutoNum type="alphaLcPeriod"/>
            </a:pPr>
            <a:r>
              <a:rPr lang="en-US" sz="1200" dirty="0" err="1" smtClean="0">
                <a:solidFill>
                  <a:schemeClr val="tx1"/>
                </a:solidFill>
              </a:rPr>
              <a:t>Tentukan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besarnya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laba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rugi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terjadi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pada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perusahaan</a:t>
            </a:r>
            <a:r>
              <a:rPr lang="en-US" sz="1200" dirty="0">
                <a:solidFill>
                  <a:schemeClr val="tx1"/>
                </a:solidFill>
              </a:rPr>
              <a:t> A </a:t>
            </a:r>
            <a:r>
              <a:rPr lang="en-US" sz="1200" dirty="0" err="1" smtClean="0">
                <a:solidFill>
                  <a:schemeClr val="tx1"/>
                </a:solidFill>
              </a:rPr>
              <a:t>pada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kondisi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keseimbangan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tersebut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>
              <a:buFont typeface="+mj-lt"/>
              <a:buAutoNum type="alphaLcPeriod"/>
            </a:pPr>
            <a:r>
              <a:rPr lang="en-US" sz="1200" dirty="0" err="1" smtClean="0">
                <a:solidFill>
                  <a:schemeClr val="tx1"/>
                </a:solidFill>
              </a:rPr>
              <a:t>Dalam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jangka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pendek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apakah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perusahaan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sebaiknya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menutup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usahanya</a:t>
            </a:r>
            <a:r>
              <a:rPr lang="en-US" sz="1200" dirty="0">
                <a:solidFill>
                  <a:schemeClr val="tx1"/>
                </a:solidFill>
              </a:rPr>
              <a:t>? </a:t>
            </a:r>
            <a:r>
              <a:rPr lang="en-US" sz="1200" dirty="0" err="1">
                <a:solidFill>
                  <a:schemeClr val="tx1"/>
                </a:solidFill>
              </a:rPr>
              <a:t>Bagaimana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alasan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saudara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19" y="2077517"/>
            <a:ext cx="3530714" cy="21759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0761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3879095" y="997642"/>
            <a:ext cx="51051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X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A </a:t>
            </a:r>
            <a:r>
              <a:rPr lang="en-US" dirty="0" err="1"/>
              <a:t>adalah</a:t>
            </a:r>
            <a:r>
              <a:rPr lang="en-US" dirty="0"/>
              <a:t> 60 unit.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/>
              <a:t>harga</a:t>
            </a:r>
            <a:r>
              <a:rPr lang="en-US" dirty="0"/>
              <a:t> (P)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marjinal</a:t>
            </a:r>
            <a:r>
              <a:rPr lang="en-US" dirty="0"/>
              <a:t> (MC),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output </a:t>
            </a:r>
            <a:r>
              <a:rPr lang="en-US" dirty="0" err="1"/>
              <a:t>sebanyak</a:t>
            </a:r>
            <a:r>
              <a:rPr lang="en-US" dirty="0"/>
              <a:t> 60 unit,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/>
              <a:t>menderita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output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X (P) = </a:t>
            </a:r>
            <a:r>
              <a:rPr lang="en-US" dirty="0" err="1"/>
              <a:t>Rp</a:t>
            </a:r>
            <a:r>
              <a:rPr lang="en-US" dirty="0"/>
              <a:t>. </a:t>
            </a:r>
            <a:r>
              <a:rPr lang="en-US" dirty="0" smtClean="0"/>
              <a:t>5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smtClean="0"/>
              <a:t>rata -rata </a:t>
            </a:r>
            <a:r>
              <a:rPr lang="en-US" dirty="0"/>
              <a:t>(AC) = </a:t>
            </a:r>
            <a:r>
              <a:rPr lang="en-US" dirty="0" err="1"/>
              <a:t>Rp</a:t>
            </a:r>
            <a:r>
              <a:rPr lang="en-US" dirty="0"/>
              <a:t>.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0080" y="3460090"/>
                <a:ext cx="10974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3460090"/>
                <a:ext cx="1097416" cy="215444"/>
              </a:xfrm>
              <a:prstGeom prst="rect">
                <a:avLst/>
              </a:prstGeom>
              <a:blipFill>
                <a:blip r:embed="rId2"/>
                <a:stretch>
                  <a:fillRect l="-1111" r="-1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0080" y="3675534"/>
                <a:ext cx="18836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3675534"/>
                <a:ext cx="1883657" cy="215444"/>
              </a:xfrm>
              <a:prstGeom prst="rect">
                <a:avLst/>
              </a:prstGeom>
              <a:blipFill>
                <a:blip r:embed="rId3"/>
                <a:stretch>
                  <a:fillRect r="-129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0079" y="3922833"/>
                <a:ext cx="183364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5∗60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−(7∗60)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" y="3922833"/>
                <a:ext cx="1833643" cy="215444"/>
              </a:xfrm>
              <a:prstGeom prst="rect">
                <a:avLst/>
              </a:prstGeom>
              <a:blipFill>
                <a:blip r:embed="rId4"/>
                <a:stretch>
                  <a:fillRect l="-664" r="-232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0079" y="4170132"/>
                <a:ext cx="8265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" y="4170132"/>
                <a:ext cx="826573" cy="215444"/>
              </a:xfrm>
              <a:prstGeom prst="rect">
                <a:avLst/>
              </a:prstGeom>
              <a:blipFill>
                <a:blip r:embed="rId5"/>
                <a:stretch>
                  <a:fillRect l="-1471" r="-3676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37880" y="4417431"/>
            <a:ext cx="46194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</a:rPr>
              <a:t>Jadi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perusahaan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mengalami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kerugian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sebesar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Rp</a:t>
            </a:r>
            <a:r>
              <a:rPr lang="en-US" dirty="0" smtClean="0">
                <a:latin typeface="Arial" panose="020B0604020202020204" pitchFamily="34" charset="0"/>
              </a:rPr>
              <a:t> -120 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852" y="3198362"/>
            <a:ext cx="58410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</a:rPr>
              <a:t>Laba</a:t>
            </a:r>
            <a:r>
              <a:rPr lang="en-US" dirty="0" smtClean="0">
                <a:latin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</a:rPr>
              <a:t>diperoleh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perusahaan</a:t>
            </a:r>
            <a:r>
              <a:rPr lang="en-US" dirty="0" smtClean="0">
                <a:latin typeface="Arial" panose="020B0604020202020204" pitchFamily="34" charset="0"/>
              </a:rPr>
              <a:t> A </a:t>
            </a:r>
            <a:r>
              <a:rPr lang="en-US" dirty="0" err="1" smtClean="0">
                <a:latin typeface="Arial" panose="020B0604020202020204" pitchFamily="34" charset="0"/>
              </a:rPr>
              <a:t>dari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barang</a:t>
            </a:r>
            <a:r>
              <a:rPr lang="en-US" dirty="0" smtClean="0">
                <a:latin typeface="Arial" panose="020B0604020202020204" pitchFamily="34" charset="0"/>
              </a:rPr>
              <a:t> X </a:t>
            </a:r>
            <a:r>
              <a:rPr lang="en-US" dirty="0" err="1" smtClean="0">
                <a:latin typeface="Arial" panose="020B0604020202020204" pitchFamily="34" charset="0"/>
              </a:rPr>
              <a:t>adalah</a:t>
            </a:r>
            <a:r>
              <a:rPr lang="en-US" dirty="0" smtClean="0">
                <a:latin typeface="Arial" panose="020B0604020202020204" pitchFamily="34" charset="0"/>
              </a:rPr>
              <a:t>: 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381" y="1003494"/>
            <a:ext cx="3530714" cy="21759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157216" y="2867158"/>
            <a:ext cx="3827041" cy="1953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 smtClean="0"/>
              <a:t>Dalam</a:t>
            </a:r>
            <a:r>
              <a:rPr lang="en-US" sz="1300" dirty="0" smtClean="0"/>
              <a:t>  </a:t>
            </a:r>
            <a:r>
              <a:rPr lang="en-US" sz="1300" dirty="0" err="1"/>
              <a:t>jangka</a:t>
            </a:r>
            <a:r>
              <a:rPr lang="en-US" sz="1300" dirty="0"/>
              <a:t>  </a:t>
            </a:r>
            <a:r>
              <a:rPr lang="en-US" sz="1300" dirty="0" err="1"/>
              <a:t>pendek</a:t>
            </a:r>
            <a:r>
              <a:rPr lang="en-US" sz="1300" dirty="0"/>
              <a:t>  </a:t>
            </a:r>
            <a:r>
              <a:rPr lang="en-US" sz="1300" dirty="0" err="1" smtClean="0"/>
              <a:t>sebaiknya</a:t>
            </a:r>
            <a:r>
              <a:rPr lang="en-US" sz="1300" dirty="0" smtClean="0"/>
              <a:t> </a:t>
            </a:r>
            <a:r>
              <a:rPr lang="en-US" sz="1300" dirty="0" err="1" smtClean="0"/>
              <a:t>perusahaan</a:t>
            </a:r>
            <a:r>
              <a:rPr lang="en-US" sz="1300" dirty="0" smtClean="0"/>
              <a:t>  </a:t>
            </a:r>
            <a:r>
              <a:rPr lang="en-US" sz="1300" dirty="0" err="1"/>
              <a:t>tidak</a:t>
            </a:r>
            <a:r>
              <a:rPr lang="en-US" sz="1300" dirty="0"/>
              <a:t>  </a:t>
            </a:r>
            <a:r>
              <a:rPr lang="en-US" sz="1300" dirty="0" err="1"/>
              <a:t>perlu</a:t>
            </a:r>
            <a:r>
              <a:rPr lang="en-US" sz="1300" dirty="0"/>
              <a:t>  </a:t>
            </a:r>
            <a:r>
              <a:rPr lang="en-US" sz="1300" dirty="0" err="1"/>
              <a:t>mentup</a:t>
            </a:r>
            <a:r>
              <a:rPr lang="en-US" sz="1300" dirty="0"/>
              <a:t>  </a:t>
            </a:r>
            <a:r>
              <a:rPr lang="en-US" sz="1300" dirty="0" err="1"/>
              <a:t>usahanya</a:t>
            </a:r>
            <a:r>
              <a:rPr lang="en-US" sz="1300" dirty="0"/>
              <a:t>,  </a:t>
            </a:r>
            <a:r>
              <a:rPr lang="en-US" sz="1300" dirty="0" err="1"/>
              <a:t>sebab</a:t>
            </a:r>
            <a:r>
              <a:rPr lang="en-US" sz="1300" dirty="0"/>
              <a:t>;  </a:t>
            </a:r>
            <a:r>
              <a:rPr lang="en-US" sz="1300" dirty="0" err="1"/>
              <a:t>jika</a:t>
            </a:r>
            <a:r>
              <a:rPr lang="en-US" sz="1300" dirty="0"/>
              <a:t>  </a:t>
            </a:r>
            <a:r>
              <a:rPr lang="en-US" sz="1300" dirty="0" err="1"/>
              <a:t>perusahaan</a:t>
            </a:r>
            <a:r>
              <a:rPr lang="en-US" sz="1300" dirty="0"/>
              <a:t> </a:t>
            </a:r>
            <a:r>
              <a:rPr lang="en-US" sz="1300" dirty="0" err="1" smtClean="0"/>
              <a:t>tersebut</a:t>
            </a:r>
            <a:r>
              <a:rPr lang="en-US" sz="1300" dirty="0" smtClean="0"/>
              <a:t>  </a:t>
            </a:r>
            <a:r>
              <a:rPr lang="en-US" sz="1300" dirty="0" err="1"/>
              <a:t>menutup</a:t>
            </a:r>
            <a:r>
              <a:rPr lang="en-US" sz="1300" dirty="0"/>
              <a:t>  </a:t>
            </a:r>
            <a:r>
              <a:rPr lang="en-US" sz="1300" dirty="0" err="1"/>
              <a:t>usahanya</a:t>
            </a:r>
            <a:r>
              <a:rPr lang="en-US" sz="1300" dirty="0"/>
              <a:t>  </a:t>
            </a:r>
            <a:r>
              <a:rPr lang="en-US" sz="1300" dirty="0" err="1"/>
              <a:t>maka</a:t>
            </a:r>
            <a:r>
              <a:rPr lang="en-US" sz="1300" dirty="0"/>
              <a:t>  </a:t>
            </a:r>
            <a:r>
              <a:rPr lang="en-US" sz="1300" dirty="0" err="1"/>
              <a:t>akan</a:t>
            </a:r>
            <a:r>
              <a:rPr lang="en-US" sz="1300" dirty="0"/>
              <a:t>  </a:t>
            </a:r>
            <a:r>
              <a:rPr lang="en-US" sz="1300" dirty="0" err="1"/>
              <a:t>menderita</a:t>
            </a:r>
            <a:r>
              <a:rPr lang="en-US" sz="1300" dirty="0"/>
              <a:t>  </a:t>
            </a:r>
            <a:r>
              <a:rPr lang="en-US" sz="1300" dirty="0" err="1"/>
              <a:t>rugi</a:t>
            </a:r>
            <a:r>
              <a:rPr lang="en-US" sz="1300" dirty="0"/>
              <a:t>  </a:t>
            </a:r>
            <a:r>
              <a:rPr lang="en-US" sz="1300" dirty="0" err="1"/>
              <a:t>sebesar</a:t>
            </a:r>
            <a:r>
              <a:rPr lang="en-US" sz="1300" dirty="0"/>
              <a:t>  </a:t>
            </a:r>
            <a:r>
              <a:rPr lang="en-US" sz="1300" dirty="0" err="1"/>
              <a:t>biaya</a:t>
            </a:r>
            <a:r>
              <a:rPr lang="en-US" sz="1300" dirty="0"/>
              <a:t>  </a:t>
            </a:r>
            <a:r>
              <a:rPr lang="en-US" sz="1300" dirty="0" err="1"/>
              <a:t>tetap</a:t>
            </a:r>
            <a:r>
              <a:rPr lang="en-US" sz="1300" dirty="0"/>
              <a:t>.  </a:t>
            </a:r>
            <a:r>
              <a:rPr lang="en-US" sz="1300" dirty="0" err="1"/>
              <a:t>Sedangkan</a:t>
            </a:r>
            <a:r>
              <a:rPr lang="en-US" sz="1300" dirty="0"/>
              <a:t>  </a:t>
            </a:r>
            <a:r>
              <a:rPr lang="en-US" sz="1300" dirty="0" err="1"/>
              <a:t>jika</a:t>
            </a:r>
            <a:r>
              <a:rPr lang="en-US" sz="1300" dirty="0"/>
              <a:t>  </a:t>
            </a:r>
            <a:r>
              <a:rPr lang="en-US" sz="1300" dirty="0" err="1"/>
              <a:t>terus</a:t>
            </a:r>
            <a:r>
              <a:rPr lang="en-US" sz="1300" dirty="0"/>
              <a:t> </a:t>
            </a:r>
            <a:r>
              <a:rPr lang="en-US" sz="1300" dirty="0" smtClean="0"/>
              <a:t> </a:t>
            </a:r>
            <a:r>
              <a:rPr lang="en-US" sz="1300" dirty="0" err="1" smtClean="0"/>
              <a:t>beroperasi</a:t>
            </a:r>
            <a:r>
              <a:rPr lang="en-US" sz="1300" dirty="0"/>
              <a:t>,  </a:t>
            </a:r>
            <a:r>
              <a:rPr lang="en-US" sz="1300" dirty="0" err="1"/>
              <a:t>maka</a:t>
            </a:r>
            <a:r>
              <a:rPr lang="en-US" sz="1300" dirty="0"/>
              <a:t>  </a:t>
            </a:r>
            <a:r>
              <a:rPr lang="en-US" sz="1300" dirty="0" err="1"/>
              <a:t>perusahaan</a:t>
            </a:r>
            <a:r>
              <a:rPr lang="en-US" sz="1300" dirty="0"/>
              <a:t>  </a:t>
            </a:r>
            <a:r>
              <a:rPr lang="en-US" sz="1300" dirty="0" err="1"/>
              <a:t>akan</a:t>
            </a:r>
            <a:r>
              <a:rPr lang="en-US" sz="1300" dirty="0"/>
              <a:t>  </a:t>
            </a:r>
            <a:r>
              <a:rPr lang="en-US" sz="1300" dirty="0" err="1"/>
              <a:t>rugi</a:t>
            </a:r>
            <a:r>
              <a:rPr lang="en-US" sz="1300" dirty="0"/>
              <a:t>  </a:t>
            </a:r>
            <a:r>
              <a:rPr lang="en-US" sz="1300" dirty="0" err="1"/>
              <a:t>lebih</a:t>
            </a:r>
            <a:r>
              <a:rPr lang="en-US" sz="1300" dirty="0"/>
              <a:t>  </a:t>
            </a:r>
            <a:r>
              <a:rPr lang="en-US" sz="1300" dirty="0" err="1"/>
              <a:t>kecil</a:t>
            </a:r>
            <a:r>
              <a:rPr lang="en-US" sz="1300" dirty="0"/>
              <a:t>  </a:t>
            </a:r>
            <a:r>
              <a:rPr lang="en-US" sz="1300" dirty="0" err="1"/>
              <a:t>daripada</a:t>
            </a:r>
            <a:r>
              <a:rPr lang="en-US" sz="1300" dirty="0"/>
              <a:t>  </a:t>
            </a:r>
            <a:r>
              <a:rPr lang="en-US" sz="1300" dirty="0" err="1"/>
              <a:t>biaya</a:t>
            </a:r>
            <a:r>
              <a:rPr lang="en-US" sz="1300" dirty="0"/>
              <a:t>  </a:t>
            </a:r>
            <a:r>
              <a:rPr lang="en-US" sz="1300" dirty="0" smtClean="0"/>
              <a:t>rata - rata</a:t>
            </a:r>
            <a:r>
              <a:rPr lang="en-US" sz="1300" dirty="0"/>
              <a:t>.  </a:t>
            </a:r>
            <a:r>
              <a:rPr lang="en-US" sz="1300" dirty="0" err="1"/>
              <a:t>Sebagian</a:t>
            </a:r>
            <a:r>
              <a:rPr lang="en-US" sz="1300" dirty="0"/>
              <a:t>  </a:t>
            </a:r>
            <a:r>
              <a:rPr lang="en-US" sz="1300" dirty="0" err="1"/>
              <a:t>dari</a:t>
            </a:r>
            <a:r>
              <a:rPr lang="en-US" sz="1300" dirty="0"/>
              <a:t>  </a:t>
            </a:r>
            <a:r>
              <a:rPr lang="en-US" sz="1300" dirty="0" err="1"/>
              <a:t>biaya</a:t>
            </a:r>
            <a:r>
              <a:rPr lang="en-US" sz="1300" dirty="0"/>
              <a:t>  </a:t>
            </a:r>
            <a:r>
              <a:rPr lang="en-US" sz="1300" dirty="0" err="1"/>
              <a:t>tetap</a:t>
            </a:r>
            <a:r>
              <a:rPr lang="en-US" sz="1300" dirty="0"/>
              <a:t> </a:t>
            </a:r>
            <a:r>
              <a:rPr lang="en-US" sz="1300" dirty="0" err="1" smtClean="0"/>
              <a:t>dapat</a:t>
            </a:r>
            <a:r>
              <a:rPr lang="en-US" sz="1300" dirty="0" smtClean="0"/>
              <a:t> </a:t>
            </a:r>
            <a:r>
              <a:rPr lang="en-US" sz="1300" dirty="0" err="1"/>
              <a:t>ditutup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kelebihan</a:t>
            </a:r>
            <a:r>
              <a:rPr lang="en-US" sz="1300" dirty="0"/>
              <a:t> </a:t>
            </a:r>
            <a:r>
              <a:rPr lang="en-US" sz="1300" dirty="0" err="1" smtClean="0"/>
              <a:t>harga</a:t>
            </a:r>
            <a:r>
              <a:rPr lang="en-US" sz="1300" dirty="0" smtClean="0"/>
              <a:t> </a:t>
            </a:r>
            <a:r>
              <a:rPr lang="en-US" sz="1300" dirty="0" err="1"/>
              <a:t>terhadap</a:t>
            </a:r>
            <a:r>
              <a:rPr lang="en-US" sz="1300" dirty="0"/>
              <a:t> </a:t>
            </a:r>
            <a:r>
              <a:rPr lang="en-US" sz="1300" dirty="0" err="1"/>
              <a:t>biaya</a:t>
            </a:r>
            <a:r>
              <a:rPr lang="en-US" sz="1300" dirty="0"/>
              <a:t> </a:t>
            </a:r>
            <a:r>
              <a:rPr lang="en-US" sz="1300" dirty="0" err="1"/>
              <a:t>variabel</a:t>
            </a:r>
            <a:r>
              <a:rPr lang="en-US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8923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325" name="Google Shape;325;p33"/>
          <p:cNvSpPr txBox="1">
            <a:spLocks noGrp="1"/>
          </p:cNvSpPr>
          <p:nvPr>
            <p:ph type="ctrTitle" idx="4294967295"/>
          </p:nvPr>
        </p:nvSpPr>
        <p:spPr>
          <a:xfrm>
            <a:off x="797668" y="1284288"/>
            <a:ext cx="7772400" cy="1160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tx1"/>
                </a:solidFill>
              </a:rPr>
              <a:t>Thanks!</a:t>
            </a:r>
            <a:endParaRPr sz="60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Definisi</a:t>
            </a:r>
            <a:r>
              <a:rPr lang="en-US" b="1" dirty="0" smtClean="0"/>
              <a:t> </a:t>
            </a:r>
            <a:r>
              <a:rPr lang="en-US" b="1" dirty="0" err="1" smtClean="0"/>
              <a:t>Pasar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sz="1800" dirty="0" err="1">
                <a:solidFill>
                  <a:schemeClr val="tx1"/>
                </a:solidFill>
              </a:rPr>
              <a:t>T</a:t>
            </a:r>
            <a:r>
              <a:rPr lang="en-US" sz="1800" dirty="0" err="1" smtClean="0">
                <a:solidFill>
                  <a:schemeClr val="tx1"/>
                </a:solidFill>
              </a:rPr>
              <a:t>empat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atau</a:t>
            </a:r>
            <a:r>
              <a:rPr lang="en-US" sz="1800" dirty="0">
                <a:solidFill>
                  <a:schemeClr val="tx1"/>
                </a:solidFill>
              </a:rPr>
              <a:t> proses </a:t>
            </a:r>
            <a:r>
              <a:rPr lang="en-US" sz="1800" dirty="0" err="1">
                <a:solidFill>
                  <a:schemeClr val="tx1"/>
                </a:solidFill>
              </a:rPr>
              <a:t>interaksi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antara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permintaan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pembeli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penawaran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penjual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dari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suatu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barang</a:t>
            </a:r>
            <a:r>
              <a:rPr lang="en-US" sz="1800" dirty="0">
                <a:solidFill>
                  <a:schemeClr val="tx1"/>
                </a:solidFill>
              </a:rPr>
              <a:t>/</a:t>
            </a:r>
            <a:r>
              <a:rPr lang="en-US" sz="1800" dirty="0" err="1">
                <a:solidFill>
                  <a:schemeClr val="tx1"/>
                </a:solidFill>
              </a:rPr>
              <a:t>jasa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tertentu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sehingga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akhirnya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menetapkan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harga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keseimbangan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harga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pasar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jumlah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diperdagangkan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322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225" y="2798376"/>
            <a:ext cx="8290800" cy="1748595"/>
          </a:xfrm>
        </p:spPr>
        <p:txBody>
          <a:bodyPr/>
          <a:lstStyle/>
          <a:p>
            <a:pPr marL="76200" indent="0">
              <a:buNone/>
            </a:pPr>
            <a:r>
              <a:rPr lang="en-US" sz="1800" b="1" dirty="0" err="1">
                <a:solidFill>
                  <a:schemeClr val="tx1"/>
                </a:solidFill>
              </a:rPr>
              <a:t>Bentuk-bentuk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pasar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1. </a:t>
            </a:r>
            <a:r>
              <a:rPr lang="en-US" sz="1600" dirty="0" err="1" smtClean="0">
                <a:solidFill>
                  <a:schemeClr val="tx1"/>
                </a:solidFill>
              </a:rPr>
              <a:t>Pasar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persaingan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sempurna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i="1" dirty="0">
                <a:solidFill>
                  <a:schemeClr val="tx1"/>
                </a:solidFill>
              </a:rPr>
              <a:t>perfect competitive </a:t>
            </a:r>
            <a:r>
              <a:rPr lang="en-US" sz="1600" i="1" dirty="0" smtClean="0">
                <a:solidFill>
                  <a:schemeClr val="tx1"/>
                </a:solidFill>
              </a:rPr>
              <a:t>market</a:t>
            </a:r>
            <a:r>
              <a:rPr lang="en-US" sz="1600" dirty="0" smtClean="0">
                <a:solidFill>
                  <a:schemeClr val="tx1"/>
                </a:solidFill>
              </a:rPr>
              <a:t>)  </a:t>
            </a:r>
          </a:p>
          <a:p>
            <a:pPr marL="7620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2. </a:t>
            </a:r>
            <a:r>
              <a:rPr lang="en-US" sz="1600" dirty="0" err="1" smtClean="0">
                <a:solidFill>
                  <a:schemeClr val="tx1"/>
                </a:solidFill>
              </a:rPr>
              <a:t>Pasar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persaingan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tidak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sempurna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i="1" dirty="0" smtClean="0">
                <a:solidFill>
                  <a:schemeClr val="tx1"/>
                </a:solidFill>
              </a:rPr>
              <a:t>Imperfect </a:t>
            </a:r>
            <a:r>
              <a:rPr lang="en-US" sz="1600" i="1" dirty="0">
                <a:solidFill>
                  <a:schemeClr val="tx1"/>
                </a:solidFill>
              </a:rPr>
              <a:t>competitive </a:t>
            </a:r>
            <a:r>
              <a:rPr lang="en-US" sz="1600" i="1" dirty="0" smtClean="0">
                <a:solidFill>
                  <a:schemeClr val="tx1"/>
                </a:solidFill>
              </a:rPr>
              <a:t>market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marL="7620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</a:rPr>
              <a:t>Pasar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monopoli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</a:p>
          <a:p>
            <a:pPr marL="7620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</a:rPr>
              <a:t>Pasar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persaingan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minopolistik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</a:rPr>
              <a:t>Pasar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oligopoli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591207" y="1189966"/>
            <a:ext cx="7931950" cy="158443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Faktor-faktor</a:t>
            </a:r>
            <a:r>
              <a:rPr lang="en-US" sz="1600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yang </a:t>
            </a:r>
            <a:r>
              <a:rPr lang="en-US" sz="16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membedakan</a:t>
            </a:r>
            <a:r>
              <a:rPr lang="en-US" sz="16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bentuk</a:t>
            </a:r>
            <a:r>
              <a:rPr lang="en-US" sz="16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pasar</a:t>
            </a:r>
            <a:r>
              <a:rPr lang="en-US" sz="1600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: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Ciri-ciri</a:t>
            </a:r>
            <a:r>
              <a:rPr lang="en-US" sz="1600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barang</a:t>
            </a:r>
            <a:r>
              <a:rPr lang="en-US" sz="16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dihasilkan</a:t>
            </a:r>
            <a:r>
              <a:rPr lang="en-US" sz="16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</a:p>
          <a:p>
            <a:pPr marL="342900" indent="-342900">
              <a:buAutoNum type="arabicPeriod"/>
            </a:pPr>
            <a:r>
              <a:rPr lang="en-US" sz="1600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Banyaknya</a:t>
            </a:r>
            <a:r>
              <a:rPr lang="en-US" sz="1600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perusahaan</a:t>
            </a:r>
            <a:r>
              <a:rPr lang="en-US" sz="16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industri</a:t>
            </a:r>
            <a:r>
              <a:rPr lang="en-US" sz="16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endParaRPr lang="en-US" sz="1600" dirty="0" smtClean="0">
              <a:solidFill>
                <a:schemeClr val="tx1"/>
              </a:solidFill>
              <a:latin typeface="Cousine" panose="020B0604020202020204" charset="0"/>
              <a:cs typeface="Cousine" panose="020B0604020202020204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Tingkat </a:t>
            </a:r>
            <a:r>
              <a:rPr lang="en-US" sz="16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kesulitan</a:t>
            </a:r>
            <a:r>
              <a:rPr lang="en-US" sz="16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perusahaan</a:t>
            </a:r>
            <a:r>
              <a:rPr lang="en-US" sz="16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baru</a:t>
            </a:r>
            <a:r>
              <a:rPr lang="en-US" sz="16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memasuki</a:t>
            </a:r>
            <a:r>
              <a:rPr lang="en-US" sz="16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industri</a:t>
            </a:r>
            <a:r>
              <a:rPr lang="en-US" sz="16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endParaRPr lang="en-US" sz="1600" dirty="0" smtClean="0">
              <a:solidFill>
                <a:schemeClr val="tx1"/>
              </a:solidFill>
              <a:latin typeface="Cousine" panose="020B0604020202020204" charset="0"/>
              <a:cs typeface="Cousine" panose="020B0604020202020204" charset="0"/>
            </a:endParaRPr>
          </a:p>
          <a:p>
            <a:pPr marL="342900" indent="-342900">
              <a:buAutoNum type="arabicPeriod"/>
            </a:pPr>
            <a:r>
              <a:rPr lang="en-US" sz="1600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Besarnya</a:t>
            </a:r>
            <a:r>
              <a:rPr lang="en-US" sz="1600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kekuasaan</a:t>
            </a:r>
            <a:r>
              <a:rPr lang="en-US" sz="16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perusahaan</a:t>
            </a:r>
            <a:r>
              <a:rPr lang="en-US" sz="16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pasar</a:t>
            </a:r>
            <a:r>
              <a:rPr lang="en-US" sz="1600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470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Definisi</a:t>
            </a:r>
            <a:r>
              <a:rPr lang="en-US" b="1" dirty="0" smtClean="0"/>
              <a:t> </a:t>
            </a:r>
            <a:r>
              <a:rPr lang="en-US" b="1" dirty="0" err="1" smtClean="0"/>
              <a:t>Pasar</a:t>
            </a:r>
            <a:r>
              <a:rPr lang="en-US" b="1" dirty="0" smtClean="0"/>
              <a:t> </a:t>
            </a:r>
            <a:r>
              <a:rPr lang="en-US" b="1" dirty="0" err="1" smtClean="0"/>
              <a:t>Persaingan</a:t>
            </a:r>
            <a:r>
              <a:rPr lang="en-US" b="1" dirty="0" smtClean="0"/>
              <a:t> </a:t>
            </a:r>
            <a:r>
              <a:rPr lang="en-US" b="1" dirty="0" err="1" smtClean="0"/>
              <a:t>Sempurna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Pasar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dimana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suatu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industri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terdapat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sangat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banyak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penjual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maupun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pembeli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produk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diperdagangkan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bersifat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homogen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sempurna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522650" y="2222937"/>
            <a:ext cx="7931950" cy="9757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ousine" panose="020B0604020202020204" charset="0"/>
                <a:cs typeface="Cousine" panose="020B0604020202020204" charset="0"/>
              </a:rPr>
              <a:t>Struktur</a:t>
            </a:r>
            <a:r>
              <a:rPr lang="en-US" b="1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b="1" dirty="0" err="1">
                <a:latin typeface="Cousine" panose="020B0604020202020204" charset="0"/>
                <a:cs typeface="Cousine" panose="020B0604020202020204" charset="0"/>
              </a:rPr>
              <a:t>pasar</a:t>
            </a:r>
            <a:r>
              <a:rPr lang="en-US" b="1" dirty="0">
                <a:latin typeface="Cousine" panose="020B0604020202020204" charset="0"/>
                <a:cs typeface="Cousine" panose="020B0604020202020204" charset="0"/>
              </a:rPr>
              <a:t> yang paling ideal </a:t>
            </a:r>
            <a:endParaRPr lang="en-US" b="1" dirty="0" smtClean="0">
              <a:latin typeface="Cousine" panose="020B0604020202020204" charset="0"/>
              <a:cs typeface="Cousine" panose="020B0604020202020204" charset="0"/>
            </a:endParaRPr>
          </a:p>
          <a:p>
            <a:pPr algn="ctr"/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Karena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menjamin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terwujudnya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latin typeface="Cousine" panose="020B0604020202020204" charset="0"/>
                <a:cs typeface="Cousine" panose="020B0604020202020204" charset="0"/>
              </a:rPr>
              <a:t>kegiatan</a:t>
            </a:r>
            <a:r>
              <a:rPr lang="en-US" dirty="0" smtClean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memproduksi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barang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atau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jasa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yang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tinggi</a:t>
            </a:r>
            <a:r>
              <a:rPr lang="en-US" dirty="0">
                <a:latin typeface="Cousine" panose="020B0604020202020204" charset="0"/>
                <a:cs typeface="Cousine" panose="020B0604020202020204" charset="0"/>
              </a:rPr>
              <a:t> (optimal) </a:t>
            </a:r>
            <a:r>
              <a:rPr lang="en-US" dirty="0" err="1">
                <a:latin typeface="Cousine" panose="020B0604020202020204" charset="0"/>
                <a:cs typeface="Cousine" panose="020B0604020202020204" charset="0"/>
              </a:rPr>
              <a:t>efisiensinya</a:t>
            </a:r>
            <a:endParaRPr lang="en-US" dirty="0">
              <a:latin typeface="Cousine" panose="020B0604020202020204" charset="0"/>
              <a:cs typeface="Cousine" panose="020B0604020202020204" charset="0"/>
            </a:endParaRPr>
          </a:p>
        </p:txBody>
      </p:sp>
      <p:sp>
        <p:nvSpPr>
          <p:cNvPr id="6" name="Google Shape;117;p17"/>
          <p:cNvSpPr txBox="1">
            <a:spLocks/>
          </p:cNvSpPr>
          <p:nvPr/>
        </p:nvSpPr>
        <p:spPr>
          <a:xfrm>
            <a:off x="522650" y="3196558"/>
            <a:ext cx="7931950" cy="78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 b="0" i="0" u="none" strike="noStrike" cap="non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r>
              <a:rPr lang="en-US" sz="1800" dirty="0" err="1" smtClean="0">
                <a:solidFill>
                  <a:schemeClr val="tx1"/>
                </a:solidFill>
              </a:rPr>
              <a:t>Tidak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Industri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atau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organisasi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tergolong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dalam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Pasar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Persaingan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Sempurna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murni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1145" y="4025336"/>
            <a:ext cx="71417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Pada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umumnya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mendekati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ciri-ciri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struktur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pasar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tersebut</a:t>
            </a:r>
            <a:endParaRPr lang="en-US" dirty="0" smtClean="0">
              <a:solidFill>
                <a:schemeClr val="tx1"/>
              </a:solidFill>
              <a:latin typeface="Cousine" panose="020B0604020202020204" charset="0"/>
              <a:cs typeface="Cousine" panose="020B060402020202020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misal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jumlah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produsen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sangat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banyak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sekali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memproduksi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produk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sejenis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mirip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jumlah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konsumen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banyak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)</a:t>
            </a:r>
            <a:endParaRPr lang="en-US" dirty="0">
              <a:solidFill>
                <a:schemeClr val="tx1"/>
              </a:solidFill>
              <a:latin typeface="Cousine" panose="020B0604020202020204" charset="0"/>
              <a:cs typeface="Cousi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Ciri-ciri</a:t>
            </a:r>
            <a:r>
              <a:rPr lang="en-US" b="1" dirty="0" smtClean="0"/>
              <a:t> </a:t>
            </a:r>
            <a:r>
              <a:rPr lang="en-US" b="1" dirty="0" err="1" smtClean="0"/>
              <a:t>Pasar</a:t>
            </a:r>
            <a:r>
              <a:rPr lang="en-US" b="1" dirty="0" smtClean="0"/>
              <a:t> </a:t>
            </a:r>
            <a:r>
              <a:rPr lang="en-US" b="1" dirty="0" err="1" smtClean="0"/>
              <a:t>Persaingan</a:t>
            </a:r>
            <a:r>
              <a:rPr lang="en-US" b="1" dirty="0" smtClean="0"/>
              <a:t> </a:t>
            </a:r>
            <a:r>
              <a:rPr lang="en-US" b="1" dirty="0" err="1" smtClean="0"/>
              <a:t>Sempurna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404330" y="950297"/>
            <a:ext cx="3975856" cy="7252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Terdapat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banyak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penjual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pembeli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dipasar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8074" y="950297"/>
            <a:ext cx="3975856" cy="7252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Setiap perusahaan menghasilkan barang 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yang sama di </a:t>
            </a:r>
            <a:r>
              <a:rPr lang="sv-SE" dirty="0" smtClean="0">
                <a:solidFill>
                  <a:schemeClr val="tx1"/>
                </a:solidFill>
              </a:rPr>
              <a:t>pasar (produknya homogen)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4330" y="2606352"/>
            <a:ext cx="3975856" cy="7252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Harga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ditetapkan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hasil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interaksi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antara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pembeli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penjual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disebut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harga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pasar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4330" y="1786601"/>
            <a:ext cx="3975856" cy="7252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Volume </a:t>
            </a:r>
            <a:r>
              <a:rPr lang="en-US" dirty="0" err="1">
                <a:solidFill>
                  <a:schemeClr val="tx1"/>
                </a:solidFill>
              </a:rPr>
              <a:t>produksi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setiap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bagian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kecil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volume </a:t>
            </a:r>
            <a:r>
              <a:rPr lang="en-US" dirty="0" err="1">
                <a:solidFill>
                  <a:schemeClr val="tx1"/>
                </a:solidFill>
              </a:rPr>
              <a:t>transaksi</a:t>
            </a:r>
            <a:r>
              <a:rPr lang="en-US" dirty="0">
                <a:solidFill>
                  <a:schemeClr val="tx1"/>
                </a:solidFill>
              </a:rPr>
              <a:t> total di </a:t>
            </a:r>
            <a:r>
              <a:rPr lang="en-US" dirty="0" err="1">
                <a:solidFill>
                  <a:schemeClr val="tx1"/>
                </a:solidFill>
              </a:rPr>
              <a:t>pasar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58074" y="1772731"/>
            <a:ext cx="3975856" cy="7252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Semua</a:t>
            </a:r>
            <a:r>
              <a:rPr lang="en-US" dirty="0">
                <a:solidFill>
                  <a:schemeClr val="tx1"/>
                </a:solidFill>
              </a:rPr>
              <a:t> unit-unit </a:t>
            </a:r>
            <a:r>
              <a:rPr lang="en-US" dirty="0" err="1">
                <a:solidFill>
                  <a:schemeClr val="tx1"/>
                </a:solidFill>
              </a:rPr>
              <a:t>ekonomi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mempunyai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pengetahuan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sempurna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mengenai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harga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Informasi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sempurna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4330" y="3442656"/>
            <a:ext cx="3975856" cy="7252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Perusahaan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penerima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</a:rPr>
              <a:t>price taker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58074" y="2611718"/>
            <a:ext cx="3975856" cy="7252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Perusahaan</a:t>
            </a:r>
            <a:r>
              <a:rPr lang="es-ES" dirty="0">
                <a:solidFill>
                  <a:schemeClr val="tx1"/>
                </a:solidFill>
              </a:rPr>
              <a:t> bebas </a:t>
            </a:r>
            <a:r>
              <a:rPr lang="es-ES" dirty="0" err="1">
                <a:solidFill>
                  <a:schemeClr val="tx1"/>
                </a:solidFill>
              </a:rPr>
              <a:t>masuk</a:t>
            </a:r>
            <a:r>
              <a:rPr lang="es-ES" dirty="0">
                <a:solidFill>
                  <a:schemeClr val="tx1"/>
                </a:solidFill>
              </a:rPr>
              <a:t> dan </a:t>
            </a:r>
            <a:r>
              <a:rPr lang="es-ES" dirty="0" err="1">
                <a:solidFill>
                  <a:schemeClr val="tx1"/>
                </a:solidFill>
              </a:rPr>
              <a:t>keluar</a:t>
            </a:r>
            <a:r>
              <a:rPr lang="es-ES" dirty="0">
                <a:solidFill>
                  <a:schemeClr val="tx1"/>
                </a:solidFill>
              </a:rPr>
              <a:t> pasar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4330" y="4278960"/>
            <a:ext cx="3975856" cy="7252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Konsumen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pun </a:t>
            </a:r>
            <a:r>
              <a:rPr lang="es-ES" dirty="0" err="1" smtClean="0">
                <a:solidFill>
                  <a:schemeClr val="tx1"/>
                </a:solidFill>
              </a:rPr>
              <a:t>tidak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dapat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mempengaruhi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harga</a:t>
            </a:r>
            <a:r>
              <a:rPr lang="es-ES" dirty="0">
                <a:solidFill>
                  <a:schemeClr val="tx1"/>
                </a:solidFill>
              </a:rPr>
              <a:t> pasar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58074" y="3445339"/>
            <a:ext cx="3975856" cy="7252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Mobilitas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sumber-sumber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daya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barang</a:t>
            </a:r>
            <a:r>
              <a:rPr lang="es-ES" dirty="0" smtClean="0">
                <a:solidFill>
                  <a:schemeClr val="tx1"/>
                </a:solidFill>
              </a:rPr>
              <a:t> dan jasa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58074" y="4278960"/>
            <a:ext cx="3975856" cy="7252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Tiap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penjual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atau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pembeli</a:t>
            </a:r>
            <a:r>
              <a:rPr lang="es-ES" dirty="0">
                <a:solidFill>
                  <a:schemeClr val="tx1"/>
                </a:solidFill>
              </a:rPr>
              <a:t> bebas </a:t>
            </a:r>
            <a:r>
              <a:rPr lang="es-ES" dirty="0" err="1">
                <a:solidFill>
                  <a:schemeClr val="tx1"/>
                </a:solidFill>
              </a:rPr>
              <a:t>untuk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melakukan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aktivitasnya</a:t>
            </a:r>
            <a:r>
              <a:rPr lang="es-ES" dirty="0" smtClean="0">
                <a:solidFill>
                  <a:schemeClr val="tx1"/>
                </a:solidFill>
              </a:rPr>
              <a:t> (</a:t>
            </a:r>
            <a:r>
              <a:rPr lang="es-ES" dirty="0" err="1" smtClean="0">
                <a:solidFill>
                  <a:schemeClr val="tx1"/>
                </a:solidFill>
              </a:rPr>
              <a:t>jual</a:t>
            </a:r>
            <a:r>
              <a:rPr lang="es-ES" dirty="0" smtClean="0">
                <a:solidFill>
                  <a:schemeClr val="tx1"/>
                </a:solidFill>
              </a:rPr>
              <a:t> dan </a:t>
            </a:r>
            <a:r>
              <a:rPr lang="es-ES" dirty="0" err="1" smtClean="0">
                <a:solidFill>
                  <a:schemeClr val="tx1"/>
                </a:solidFill>
              </a:rPr>
              <a:t>beli</a:t>
            </a:r>
            <a:r>
              <a:rPr lang="es-ES" dirty="0" smtClean="0">
                <a:solidFill>
                  <a:schemeClr val="tx1"/>
                </a:solidFill>
              </a:rPr>
              <a:t>) di pasar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4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Terbentuknya Harga di Pasar Persaingan Sempurna</a:t>
            </a:r>
            <a:endParaRPr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Setiap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perusahaan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hanya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bertindak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sebagai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pengambil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harga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i="1" dirty="0" smtClean="0">
                <a:solidFill>
                  <a:schemeClr val="tx1"/>
                </a:solidFill>
              </a:rPr>
              <a:t>price taker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konsumen</a:t>
            </a:r>
            <a:r>
              <a:rPr lang="en-US" sz="1800" dirty="0" smtClean="0">
                <a:solidFill>
                  <a:schemeClr val="tx1"/>
                </a:solidFill>
              </a:rPr>
              <a:t> pun </a:t>
            </a:r>
            <a:r>
              <a:rPr lang="en-US" sz="1800" dirty="0" err="1" smtClean="0">
                <a:solidFill>
                  <a:schemeClr val="tx1"/>
                </a:solidFill>
              </a:rPr>
              <a:t>tidak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dapat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mempengaruhi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harga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pasar</a:t>
            </a:r>
            <a:r>
              <a:rPr lang="en-US" sz="1800" dirty="0" smtClean="0">
                <a:solidFill>
                  <a:schemeClr val="tx1"/>
                </a:solidFill>
              </a:rPr>
              <a:t> (price taker)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olidFill>
                  <a:schemeClr val="tx1"/>
                </a:solidFill>
              </a:rPr>
              <a:t>Harga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ditetapkan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atas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dasar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</a:rPr>
              <a:t>interaksi</a:t>
            </a:r>
            <a:r>
              <a:rPr lang="en-US" sz="2000" b="1" u="sng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</a:rPr>
              <a:t>kekuatan</a:t>
            </a:r>
            <a:r>
              <a:rPr lang="en-US" sz="2000" b="1" u="sng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</a:rPr>
              <a:t>penawaran</a:t>
            </a:r>
            <a:r>
              <a:rPr lang="en-US" sz="2000" b="1" u="sng" dirty="0" smtClean="0">
                <a:solidFill>
                  <a:schemeClr val="tx1"/>
                </a:solidFill>
              </a:rPr>
              <a:t> (supply) </a:t>
            </a:r>
            <a:r>
              <a:rPr lang="en-US" sz="2000" b="1" u="sng" dirty="0" err="1" smtClean="0">
                <a:solidFill>
                  <a:schemeClr val="tx1"/>
                </a:solidFill>
              </a:rPr>
              <a:t>dan</a:t>
            </a:r>
            <a:r>
              <a:rPr lang="en-US" sz="2000" b="1" u="sng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</a:rPr>
              <a:t>permintaan</a:t>
            </a:r>
            <a:r>
              <a:rPr lang="en-US" sz="2000" b="1" u="sng" dirty="0" smtClean="0">
                <a:solidFill>
                  <a:schemeClr val="tx1"/>
                </a:solidFill>
              </a:rPr>
              <a:t> (demand) </a:t>
            </a:r>
            <a:r>
              <a:rPr lang="en-US" sz="1800" dirty="0" smtClean="0">
                <a:solidFill>
                  <a:schemeClr val="tx1"/>
                </a:solidFill>
              </a:rPr>
              <a:t>di </a:t>
            </a:r>
            <a:r>
              <a:rPr lang="en-US" sz="1800" dirty="0" err="1" smtClean="0">
                <a:solidFill>
                  <a:schemeClr val="tx1"/>
                </a:solidFill>
              </a:rPr>
              <a:t>dalam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pasar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0"/>
            <a:r>
              <a:rPr lang="en-US" sz="1800" dirty="0" err="1">
                <a:solidFill>
                  <a:schemeClr val="tx1"/>
                </a:solidFill>
              </a:rPr>
              <a:t>menaikkan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harga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diatas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harga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pasar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Tidak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laku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0"/>
            <a:r>
              <a:rPr lang="en-US" sz="1800" dirty="0" err="1">
                <a:solidFill>
                  <a:schemeClr val="tx1"/>
                </a:solidFill>
              </a:rPr>
              <a:t>munurunkan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harga</a:t>
            </a:r>
            <a:r>
              <a:rPr lang="en-US" sz="1800" dirty="0">
                <a:solidFill>
                  <a:schemeClr val="tx1"/>
                </a:solidFill>
              </a:rPr>
              <a:t> di </a:t>
            </a:r>
            <a:r>
              <a:rPr lang="en-US" sz="1800" dirty="0" err="1">
                <a:solidFill>
                  <a:schemeClr val="tx1"/>
                </a:solidFill>
              </a:rPr>
              <a:t>bawah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harga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pasar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Rugi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12" y="314515"/>
            <a:ext cx="8229600" cy="498124"/>
          </a:xfrm>
        </p:spPr>
        <p:txBody>
          <a:bodyPr/>
          <a:lstStyle/>
          <a:p>
            <a:r>
              <a:rPr lang="en-US" b="1" dirty="0" err="1"/>
              <a:t>Hubungan</a:t>
            </a:r>
            <a:r>
              <a:rPr lang="en-US" b="1" dirty="0"/>
              <a:t> Antara </a:t>
            </a:r>
            <a:r>
              <a:rPr lang="en-US" b="1" dirty="0" err="1"/>
              <a:t>Permintaan</a:t>
            </a:r>
            <a:r>
              <a:rPr lang="en-US" b="1" dirty="0"/>
              <a:t> </a:t>
            </a:r>
            <a:r>
              <a:rPr lang="en-US" b="1" dirty="0" err="1"/>
              <a:t>Pasar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Permintaan</a:t>
            </a:r>
            <a:r>
              <a:rPr lang="en-US" b="1" dirty="0"/>
              <a:t> yang </a:t>
            </a:r>
            <a:r>
              <a:rPr lang="en-US" b="1" dirty="0" err="1"/>
              <a:t>Dihadapi</a:t>
            </a:r>
            <a:r>
              <a:rPr lang="en-US" b="1" dirty="0"/>
              <a:t> Perusahaan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10" y="1556188"/>
            <a:ext cx="8978462" cy="348877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51" y="1556187"/>
            <a:ext cx="5119526" cy="26029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42033" y="1556186"/>
            <a:ext cx="3901967" cy="3283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Pembentukan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harga</a:t>
            </a:r>
            <a:r>
              <a:rPr lang="en-US" sz="12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Pada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Pasar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Persaingan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Sempurna</a:t>
            </a:r>
            <a:r>
              <a:rPr lang="en-US" sz="1200" b="1" dirty="0" smtClean="0">
                <a:solidFill>
                  <a:schemeClr val="tx1"/>
                </a:solidFill>
              </a:rPr>
              <a:t> (a)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Tingkat </a:t>
            </a:r>
            <a:r>
              <a:rPr lang="en-US" sz="1200" dirty="0" err="1">
                <a:solidFill>
                  <a:schemeClr val="tx1"/>
                </a:solidFill>
              </a:rPr>
              <a:t>harga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dalam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pasar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persaingan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sempurna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ditentukan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oleh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permintaan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penawaran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Pada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Perusahaan </a:t>
            </a:r>
            <a:r>
              <a:rPr lang="en-US" sz="1200" b="1" dirty="0" err="1">
                <a:solidFill>
                  <a:schemeClr val="tx1"/>
                </a:solidFill>
              </a:rPr>
              <a:t>Persaingan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Sempurna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(b)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Kurva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permintaan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pada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perusahaan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berupa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garis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lurus</a:t>
            </a:r>
            <a:r>
              <a:rPr lang="en-US" sz="1200" dirty="0">
                <a:solidFill>
                  <a:schemeClr val="tx1"/>
                </a:solidFill>
              </a:rPr>
              <a:t> (</a:t>
            </a:r>
            <a:r>
              <a:rPr lang="en-US" sz="1200" dirty="0" err="1">
                <a:solidFill>
                  <a:schemeClr val="tx1"/>
                </a:solidFill>
              </a:rPr>
              <a:t>Berapapun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jumlah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dibeli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atau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ditawarkan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tidak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menaikkan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atau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menurunkan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harga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barang</a:t>
            </a:r>
            <a:r>
              <a:rPr lang="en-US" sz="1200" dirty="0" smtClean="0">
                <a:solidFill>
                  <a:schemeClr val="tx1"/>
                </a:solidFill>
              </a:rPr>
              <a:t>), </a:t>
            </a:r>
            <a:r>
              <a:rPr lang="en-US" sz="1200" dirty="0" err="1">
                <a:solidFill>
                  <a:schemeClr val="tx1"/>
                </a:solidFill>
              </a:rPr>
              <a:t>karena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Elastis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sempurna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 err="1" smtClean="0">
                <a:solidFill>
                  <a:schemeClr val="tx1"/>
                </a:solidFill>
              </a:rPr>
              <a:t>bisa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disubstitusikan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karena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barangnya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homogen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Perusahaan </a:t>
            </a:r>
            <a:r>
              <a:rPr lang="en-US" sz="1200" dirty="0" err="1">
                <a:solidFill>
                  <a:schemeClr val="tx1"/>
                </a:solidFill>
              </a:rPr>
              <a:t>menjual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pada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harga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berlaku</a:t>
            </a:r>
            <a:r>
              <a:rPr lang="en-US" sz="1200" dirty="0">
                <a:solidFill>
                  <a:schemeClr val="tx1"/>
                </a:solidFill>
              </a:rPr>
              <a:t> di </a:t>
            </a:r>
            <a:r>
              <a:rPr lang="en-US" sz="1200" dirty="0" err="1">
                <a:solidFill>
                  <a:schemeClr val="tx1"/>
                </a:solidFill>
              </a:rPr>
              <a:t>pasar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(price taker)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3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0" y="954899"/>
            <a:ext cx="8290800" cy="3639000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Terdapat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konsep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penghasilan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diterima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oleh</a:t>
            </a:r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</a:rPr>
              <a:t>produsen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penjualan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barang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jasa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522555" y="1798618"/>
            <a:ext cx="7931950" cy="9757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</a:t>
            </a:r>
            <a:r>
              <a:rPr lang="en-US" b="1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enghasilan</a:t>
            </a:r>
            <a:r>
              <a:rPr lang="en-US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r>
              <a:rPr lang="en-US" b="1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total  (Total  </a:t>
            </a:r>
            <a:r>
              <a:rPr lang="en-US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Revenue/ TR)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Seluruh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penghasilan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yang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diterima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oleh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penjual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penjualan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suatu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produk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. 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Bila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tingkat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harga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adalah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P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jumlah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barang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terjual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 Q </a:t>
            </a:r>
            <a:r>
              <a:rPr lang="en-US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TR </a:t>
            </a:r>
            <a:r>
              <a:rPr lang="en-US" b="1" dirty="0">
                <a:solidFill>
                  <a:schemeClr val="tx1"/>
                </a:solidFill>
                <a:latin typeface="Cousine" panose="020B0604020202020204" charset="0"/>
                <a:cs typeface="Cousine" panose="020B0604020202020204" charset="0"/>
              </a:rPr>
              <a:t>= P x Q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2555" y="2900854"/>
                <a:ext cx="7931950" cy="97578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latin typeface="Cousine" panose="020B0604020202020204" charset="0"/>
                    <a:cs typeface="Cousine" panose="020B0604020202020204" charset="0"/>
                  </a:rPr>
                  <a:t>Penghasilan</a:t>
                </a:r>
                <a:r>
                  <a:rPr lang="en-US" b="1" dirty="0" smtClean="0">
                    <a:latin typeface="Cousine" panose="020B0604020202020204" charset="0"/>
                    <a:cs typeface="Cousine" panose="020B0604020202020204" charset="0"/>
                  </a:rPr>
                  <a:t>  </a:t>
                </a:r>
                <a:r>
                  <a:rPr lang="en-US" b="1" dirty="0">
                    <a:latin typeface="Cousine" panose="020B0604020202020204" charset="0"/>
                    <a:cs typeface="Cousine" panose="020B0604020202020204" charset="0"/>
                  </a:rPr>
                  <a:t>marginal  (Marginal  </a:t>
                </a:r>
                <a:r>
                  <a:rPr lang="en-US" b="1" dirty="0" smtClean="0">
                    <a:latin typeface="Cousine" panose="020B0604020202020204" charset="0"/>
                    <a:cs typeface="Cousine" panose="020B0604020202020204" charset="0"/>
                  </a:rPr>
                  <a:t>Revenue/ MR</a:t>
                </a:r>
                <a:r>
                  <a:rPr lang="en-US" b="1" dirty="0">
                    <a:latin typeface="Cousine" panose="020B0604020202020204" charset="0"/>
                    <a:cs typeface="Cousine" panose="020B0604020202020204" charset="0"/>
                  </a:rPr>
                  <a:t>) </a:t>
                </a:r>
                <a:endParaRPr lang="en-US" b="1" dirty="0" smtClean="0">
                  <a:latin typeface="Cousine" panose="020B0604020202020204" charset="0"/>
                  <a:cs typeface="Cousine" panose="020B0604020202020204" charset="0"/>
                </a:endParaRPr>
              </a:p>
              <a:p>
                <a:pPr algn="ctr"/>
                <a:r>
                  <a:rPr lang="en-US" dirty="0" err="1" smtClean="0">
                    <a:latin typeface="Cousine" panose="020B0604020202020204" charset="0"/>
                    <a:cs typeface="Cousine" panose="020B0604020202020204" charset="0"/>
                  </a:rPr>
                  <a:t>perubahan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 smtClean="0">
                    <a:latin typeface="Cousine" panose="020B0604020202020204" charset="0"/>
                    <a:cs typeface="Cousine" panose="020B0604020202020204" charset="0"/>
                  </a:rPr>
                  <a:t>jumlah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 smtClean="0">
                    <a:latin typeface="Cousine" panose="020B0604020202020204" charset="0"/>
                    <a:cs typeface="Cousine" panose="020B0604020202020204" charset="0"/>
                  </a:rPr>
                  <a:t>penghasilan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 smtClean="0">
                    <a:latin typeface="Cousine" panose="020B0604020202020204" charset="0"/>
                    <a:cs typeface="Cousine" panose="020B0604020202020204" charset="0"/>
                  </a:rPr>
                  <a:t>perusahaan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 smtClean="0">
                    <a:latin typeface="Cousine" panose="020B0604020202020204" charset="0"/>
                    <a:cs typeface="Cousine" panose="020B0604020202020204" charset="0"/>
                  </a:rPr>
                  <a:t>akibat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 smtClean="0">
                    <a:latin typeface="Cousine" panose="020B0604020202020204" charset="0"/>
                    <a:cs typeface="Cousine" panose="020B0604020202020204" charset="0"/>
                  </a:rPr>
                  <a:t>dari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 smtClean="0">
                    <a:latin typeface="Cousine" panose="020B0604020202020204" charset="0"/>
                    <a:cs typeface="Cousine" panose="020B0604020202020204" charset="0"/>
                  </a:rPr>
                  <a:t>perubahan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>
                    <a:latin typeface="Cousine" panose="020B0604020202020204" charset="0"/>
                    <a:cs typeface="Cousine" panose="020B0604020202020204" charset="0"/>
                  </a:rPr>
                  <a:t>tingkat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  </a:t>
                </a:r>
                <a:r>
                  <a:rPr lang="en-US" dirty="0" err="1">
                    <a:latin typeface="Cousine" panose="020B0604020202020204" charset="0"/>
                    <a:cs typeface="Cousine" panose="020B0604020202020204" charset="0"/>
                  </a:rPr>
                  <a:t>penjualan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  </a:t>
                </a:r>
                <a:r>
                  <a:rPr lang="en-US" dirty="0" err="1" smtClean="0">
                    <a:latin typeface="Cousine" panose="020B0604020202020204" charset="0"/>
                    <a:cs typeface="Cousine" panose="020B0604020202020204" charset="0"/>
                  </a:rPr>
                  <a:t>sebesar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</a:rPr>
                  <a:t> 1 unit 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  <a:sym typeface="Wingdings" panose="05000000000000000000" pitchFamily="2" charset="2"/>
                  </a:rPr>
                  <a:t>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b="1" dirty="0">
                    <a:latin typeface="Cousine" panose="020B0604020202020204" charset="0"/>
                    <a:cs typeface="Cousine" panose="020B0604020202020204" charset="0"/>
                  </a:rPr>
                  <a:t>MR </a:t>
                </a:r>
                <a:r>
                  <a:rPr lang="en-US" b="1" dirty="0" smtClean="0">
                    <a:latin typeface="Cousine" panose="020B0604020202020204" charset="0"/>
                    <a:cs typeface="Cousine" panose="020B060402020202020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Cousine" panose="020B060402020202020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latin typeface="Cousine" panose="020B0604020202020204" charset="0"/>
                            <a:cs typeface="Cousine" panose="020B0604020202020204" charset="0"/>
                          </a:rPr>
                          <m:t>∆ 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Cousine" panose="020B0604020202020204" charset="0"/>
                            <a:cs typeface="Cousine" panose="020B0604020202020204" charset="0"/>
                          </a:rPr>
                          <m:t>TR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latin typeface="Cousine" panose="020B0604020202020204" charset="0"/>
                            <a:cs typeface="Cousine" panose="020B0604020202020204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Cousine" panose="020B0604020202020204" charset="0"/>
                            <a:cs typeface="Cousine" panose="020B060402020202020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Cousine" panose="020B0604020202020204" charset="0"/>
                            <a:cs typeface="Cousine" panose="020B0604020202020204" charset="0"/>
                          </a:rPr>
                          <m:t>Q</m:t>
                        </m:r>
                      </m:den>
                    </m:f>
                  </m:oMath>
                </a14:m>
                <a:endParaRPr lang="en-US" b="1" dirty="0">
                  <a:latin typeface="Cousine" panose="020B0604020202020204" charset="0"/>
                  <a:cs typeface="Cousine" panose="020B060402020202020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55" y="2900854"/>
                <a:ext cx="7931950" cy="9757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3155" y="3976750"/>
                <a:ext cx="7931950" cy="97578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latin typeface="Cousine" panose="020B0604020202020204" charset="0"/>
                    <a:cs typeface="Cousine" panose="020B0604020202020204" charset="0"/>
                  </a:rPr>
                  <a:t>Penghasilan</a:t>
                </a:r>
                <a:r>
                  <a:rPr lang="en-US" b="1" dirty="0">
                    <a:latin typeface="Cousine" panose="020B0604020202020204" charset="0"/>
                    <a:cs typeface="Cousine" panose="020B0604020202020204" charset="0"/>
                  </a:rPr>
                  <a:t>  rata-rata  (Average  </a:t>
                </a:r>
                <a:r>
                  <a:rPr lang="en-US" b="1" dirty="0" smtClean="0">
                    <a:latin typeface="Cousine" panose="020B0604020202020204" charset="0"/>
                    <a:cs typeface="Cousine" panose="020B0604020202020204" charset="0"/>
                  </a:rPr>
                  <a:t>Revenue/AR</a:t>
                </a:r>
                <a:r>
                  <a:rPr lang="en-US" b="1" dirty="0">
                    <a:latin typeface="Cousine" panose="020B0604020202020204" charset="0"/>
                    <a:cs typeface="Cousine" panose="020B0604020202020204" charset="0"/>
                  </a:rPr>
                  <a:t>) </a:t>
                </a:r>
                <a:endParaRPr lang="en-US" b="1" dirty="0" smtClean="0">
                  <a:latin typeface="Cousine" panose="020B0604020202020204" charset="0"/>
                  <a:cs typeface="Cousine" panose="020B0604020202020204" charset="0"/>
                </a:endParaRPr>
              </a:p>
              <a:p>
                <a:pPr algn="ctr"/>
                <a:r>
                  <a:rPr lang="en-US" dirty="0" err="1" smtClean="0">
                    <a:latin typeface="Cousine" panose="020B0604020202020204" charset="0"/>
                    <a:cs typeface="Cousine" panose="020B0604020202020204" charset="0"/>
                  </a:rPr>
                  <a:t>Jumlah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</a:rPr>
                  <a:t>  </a:t>
                </a:r>
                <a:r>
                  <a:rPr lang="en-US" dirty="0" err="1" smtClean="0">
                    <a:latin typeface="Cousine" panose="020B0604020202020204" charset="0"/>
                    <a:cs typeface="Cousine" panose="020B0604020202020204" charset="0"/>
                  </a:rPr>
                  <a:t>penghasilan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</a:rPr>
                  <a:t> per 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unit yang </a:t>
                </a:r>
                <a:r>
                  <a:rPr lang="en-US" dirty="0" err="1">
                    <a:latin typeface="Cousine" panose="020B0604020202020204" charset="0"/>
                    <a:cs typeface="Cousine" panose="020B0604020202020204" charset="0"/>
                  </a:rPr>
                  <a:t>terjual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. </a:t>
                </a:r>
                <a:r>
                  <a:rPr lang="en-US" dirty="0" err="1">
                    <a:latin typeface="Cousine" panose="020B0604020202020204" charset="0"/>
                    <a:cs typeface="Cousine" panose="020B0604020202020204" charset="0"/>
                  </a:rPr>
                  <a:t>Nilainya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>
                    <a:latin typeface="Cousine" panose="020B0604020202020204" charset="0"/>
                    <a:cs typeface="Cousine" panose="020B0604020202020204" charset="0"/>
                  </a:rPr>
                  <a:t>akan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 smtClean="0">
                    <a:latin typeface="Cousine" panose="020B0604020202020204" charset="0"/>
                    <a:cs typeface="Cousine" panose="020B0604020202020204" charset="0"/>
                  </a:rPr>
                  <a:t>sama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>
                    <a:latin typeface="Cousine" panose="020B0604020202020204" charset="0"/>
                    <a:cs typeface="Cousine" panose="020B0604020202020204" charset="0"/>
                  </a:rPr>
                  <a:t>dengan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>
                    <a:latin typeface="Cousine" panose="020B0604020202020204" charset="0"/>
                    <a:cs typeface="Cousine" panose="020B0604020202020204" charset="0"/>
                  </a:rPr>
                  <a:t>harga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 smtClean="0">
                    <a:latin typeface="Cousine" panose="020B0604020202020204" charset="0"/>
                    <a:cs typeface="Cousine" panose="020B0604020202020204" charset="0"/>
                  </a:rPr>
                  <a:t>produk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err="1" smtClean="0">
                    <a:latin typeface="Cousine" panose="020B0604020202020204" charset="0"/>
                    <a:cs typeface="Cousine" panose="020B0604020202020204" charset="0"/>
                  </a:rPr>
                  <a:t>tersebut</a:t>
                </a:r>
                <a:r>
                  <a:rPr lang="en-US" dirty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dirty="0" smtClean="0">
                    <a:latin typeface="Cousine" panose="020B0604020202020204" charset="0"/>
                    <a:cs typeface="Cousine" panose="020B0604020202020204" charset="0"/>
                    <a:sym typeface="Wingdings" panose="05000000000000000000" pitchFamily="2" charset="2"/>
                  </a:rPr>
                  <a:t> </a:t>
                </a:r>
                <a:r>
                  <a:rPr lang="en-US" b="1" dirty="0" smtClean="0">
                    <a:latin typeface="Cousine" panose="020B0604020202020204" charset="0"/>
                    <a:cs typeface="Cousine" panose="020B0604020202020204" charset="0"/>
                  </a:rPr>
                  <a:t>AR </a:t>
                </a:r>
                <a:r>
                  <a:rPr lang="en-US" b="1" dirty="0">
                    <a:latin typeface="Cousine" panose="020B0604020202020204" charset="0"/>
                    <a:cs typeface="Cousine" panose="020B060402020202020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Cousine" panose="020B060402020202020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latin typeface="Cousine" panose="020B0604020202020204" charset="0"/>
                            <a:cs typeface="Cousine" panose="020B0604020202020204" charset="0"/>
                          </a:rPr>
                          <m:t>TR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latin typeface="Cousine" panose="020B0604020202020204" charset="0"/>
                            <a:cs typeface="Cousine" panose="020B0604020202020204" charset="0"/>
                          </a:rPr>
                          <m:t>Q</m:t>
                        </m:r>
                      </m:den>
                    </m:f>
                  </m:oMath>
                </a14:m>
                <a:r>
                  <a:rPr lang="en-US" b="1" dirty="0" smtClean="0">
                    <a:latin typeface="Cousine" panose="020B0604020202020204" charset="0"/>
                    <a:cs typeface="Cousine" panose="020B0604020202020204" charset="0"/>
                  </a:rPr>
                  <a:t> </a:t>
                </a:r>
                <a:r>
                  <a:rPr lang="en-US" b="1" dirty="0">
                    <a:latin typeface="Cousine" panose="020B0604020202020204" charset="0"/>
                    <a:cs typeface="Cousine" panose="020B0604020202020204" charset="0"/>
                  </a:rPr>
                  <a:t>= P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55" y="3976750"/>
                <a:ext cx="7931950" cy="9757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55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1083</TotalTime>
  <Words>2826</Words>
  <Application>Microsoft Office PowerPoint</Application>
  <PresentationFormat>On-screen Show (16:9)</PresentationFormat>
  <Paragraphs>310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Century Gothic</vt:lpstr>
      <vt:lpstr>Wingdings 3</vt:lpstr>
      <vt:lpstr>Symbol</vt:lpstr>
      <vt:lpstr>Droid Serif</vt:lpstr>
      <vt:lpstr>Cambria Math</vt:lpstr>
      <vt:lpstr>Times New Roman</vt:lpstr>
      <vt:lpstr>Arial</vt:lpstr>
      <vt:lpstr>Wingdings</vt:lpstr>
      <vt:lpstr>Cousine</vt:lpstr>
      <vt:lpstr>Ion Boardroom</vt:lpstr>
      <vt:lpstr>Pasar Persaingan Sempurna</vt:lpstr>
      <vt:lpstr>Sub pokok Bahasan</vt:lpstr>
      <vt:lpstr>Definisi Pasar</vt:lpstr>
      <vt:lpstr>Struktur Pasar</vt:lpstr>
      <vt:lpstr>Definisi Pasar Persaingan Sempurna</vt:lpstr>
      <vt:lpstr>Ciri-ciri Pasar Persaingan Sempurna</vt:lpstr>
      <vt:lpstr>Terbentuknya Harga di Pasar Persaingan Sempurna</vt:lpstr>
      <vt:lpstr>Hubungan Antara Permintaan Pasar dan Permintaan yang Dihadapi Perusahaan</vt:lpstr>
      <vt:lpstr>Konsep Penerimaan </vt:lpstr>
      <vt:lpstr>Konsep Penerimaan (2)</vt:lpstr>
      <vt:lpstr>Konsep Biaya </vt:lpstr>
      <vt:lpstr>PowerPoint Presentation</vt:lpstr>
      <vt:lpstr>Keseimbangan Pasar Persaingan Sempurna dalam Jangka Pendek </vt:lpstr>
      <vt:lpstr>Keseimbangan dalam Jangka Pendek (Profit Maksimal)</vt:lpstr>
      <vt:lpstr>Keseimbangan dalam Jangka Pendek (Keuntungan Maksimum)</vt:lpstr>
      <vt:lpstr>Keseimbangan dalam Jangka Pendek (Kerugian Minimum)</vt:lpstr>
      <vt:lpstr>PowerPoint Presentation</vt:lpstr>
      <vt:lpstr>Keseimbangan dalam Jangka Pendek (Kerugian Minimum)</vt:lpstr>
      <vt:lpstr>Keseimbangan dalam Jangka Pendek (Kerugian Minimum)</vt:lpstr>
      <vt:lpstr>Keseimbangan dalam Jangka Pendek (Normal Profit)</vt:lpstr>
      <vt:lpstr>Keseimbangan dalam Jangka Panjang</vt:lpstr>
      <vt:lpstr>Keseimbangan dalam Jangka Panjang</vt:lpstr>
      <vt:lpstr>Contoh Soal – Laba Maksimum </vt:lpstr>
      <vt:lpstr>PowerPoint Presentation</vt:lpstr>
      <vt:lpstr>Contoh Soal – Normal Profit</vt:lpstr>
      <vt:lpstr>PowerPoint Presentation</vt:lpstr>
      <vt:lpstr>Contoh Soal – Rugi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Pasar persaingan sempurna</dc:title>
  <dc:creator>Acer</dc:creator>
  <cp:lastModifiedBy>hp</cp:lastModifiedBy>
  <cp:revision>61</cp:revision>
  <dcterms:modified xsi:type="dcterms:W3CDTF">2020-11-23T03:06:54Z</dcterms:modified>
</cp:coreProperties>
</file>