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7" r:id="rId2"/>
    <p:sldId id="258" r:id="rId3"/>
    <p:sldId id="259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07" r:id="rId2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4" autoAdjust="0"/>
    <p:restoredTop sz="74275" autoAdjust="0"/>
  </p:normalViewPr>
  <p:slideViewPr>
    <p:cSldViewPr snapToGrid="0">
      <p:cViewPr varScale="1">
        <p:scale>
          <a:sx n="42" d="100"/>
          <a:sy n="42" d="100"/>
        </p:scale>
        <p:origin x="5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E266E1-B8B7-4ABE-B519-14CDDDC8DD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DC6B11C-B613-4488-964D-88C2B1BDB453}">
      <dgm:prSet phldrT="[Text]"/>
      <dgm:spPr/>
      <dgm:t>
        <a:bodyPr/>
        <a:lstStyle/>
        <a:p>
          <a:r>
            <a:rPr lang="id-ID" dirty="0" smtClean="0"/>
            <a:t>Faktor pasien</a:t>
          </a:r>
          <a:endParaRPr lang="id-ID" dirty="0"/>
        </a:p>
      </dgm:t>
    </dgm:pt>
    <dgm:pt modelId="{4C6D80B8-C60E-494E-8C3F-035BA75082E1}" type="parTrans" cxnId="{0CF86066-544B-440A-8A0C-4BE31295B9FD}">
      <dgm:prSet/>
      <dgm:spPr/>
      <dgm:t>
        <a:bodyPr/>
        <a:lstStyle/>
        <a:p>
          <a:endParaRPr lang="id-ID"/>
        </a:p>
      </dgm:t>
    </dgm:pt>
    <dgm:pt modelId="{1D3FB9A0-0CE9-4B26-AE2D-5A4513E1EEF0}" type="sibTrans" cxnId="{0CF86066-544B-440A-8A0C-4BE31295B9FD}">
      <dgm:prSet/>
      <dgm:spPr/>
      <dgm:t>
        <a:bodyPr/>
        <a:lstStyle/>
        <a:p>
          <a:endParaRPr lang="id-ID"/>
        </a:p>
      </dgm:t>
    </dgm:pt>
    <dgm:pt modelId="{CEBEE533-88B7-46E8-9862-DF1F7D8658CB}">
      <dgm:prSet phldrT="[Text]"/>
      <dgm:spPr/>
      <dgm:t>
        <a:bodyPr/>
        <a:lstStyle/>
        <a:p>
          <a:r>
            <a:rPr lang="id-ID" dirty="0" smtClean="0"/>
            <a:t>Umur</a:t>
          </a:r>
          <a:endParaRPr lang="id-ID" dirty="0"/>
        </a:p>
      </dgm:t>
    </dgm:pt>
    <dgm:pt modelId="{3219AE97-3324-41BC-A368-B133358A1E71}" type="parTrans" cxnId="{96053514-2A98-492C-AC82-1F856BA10F10}">
      <dgm:prSet/>
      <dgm:spPr/>
      <dgm:t>
        <a:bodyPr/>
        <a:lstStyle/>
        <a:p>
          <a:endParaRPr lang="id-ID"/>
        </a:p>
      </dgm:t>
    </dgm:pt>
    <dgm:pt modelId="{136078AE-6549-478D-BF39-B624555DD311}" type="sibTrans" cxnId="{96053514-2A98-492C-AC82-1F856BA10F10}">
      <dgm:prSet/>
      <dgm:spPr/>
      <dgm:t>
        <a:bodyPr/>
        <a:lstStyle/>
        <a:p>
          <a:endParaRPr lang="id-ID"/>
        </a:p>
      </dgm:t>
    </dgm:pt>
    <dgm:pt modelId="{03791D49-5061-4A17-BD61-E2F82821E6E1}">
      <dgm:prSet phldrT="[Text]"/>
      <dgm:spPr/>
      <dgm:t>
        <a:bodyPr/>
        <a:lstStyle/>
        <a:p>
          <a:r>
            <a:rPr lang="id-ID" dirty="0" smtClean="0"/>
            <a:t>Faktor intrinsik</a:t>
          </a:r>
          <a:endParaRPr lang="id-ID" dirty="0"/>
        </a:p>
      </dgm:t>
    </dgm:pt>
    <dgm:pt modelId="{7EC10C31-134A-4528-8A82-55D55220FA24}" type="parTrans" cxnId="{236EBC6B-4F78-4A2F-9D0B-D7AB37B58B28}">
      <dgm:prSet/>
      <dgm:spPr/>
      <dgm:t>
        <a:bodyPr/>
        <a:lstStyle/>
        <a:p>
          <a:endParaRPr lang="id-ID"/>
        </a:p>
      </dgm:t>
    </dgm:pt>
    <dgm:pt modelId="{DCB98A4A-B937-44F0-A52F-B1BA0AA05B44}" type="sibTrans" cxnId="{236EBC6B-4F78-4A2F-9D0B-D7AB37B58B28}">
      <dgm:prSet/>
      <dgm:spPr/>
      <dgm:t>
        <a:bodyPr/>
        <a:lstStyle/>
        <a:p>
          <a:endParaRPr lang="id-ID"/>
        </a:p>
      </dgm:t>
    </dgm:pt>
    <dgm:pt modelId="{C8C926EA-2CB8-4C7F-B21F-918B42107C18}">
      <dgm:prSet phldrT="[Text]"/>
      <dgm:spPr/>
      <dgm:t>
        <a:bodyPr/>
        <a:lstStyle/>
        <a:p>
          <a:r>
            <a:rPr lang="id-ID" dirty="0" smtClean="0"/>
            <a:t>Pemilihan obat</a:t>
          </a:r>
          <a:endParaRPr lang="id-ID" dirty="0"/>
        </a:p>
      </dgm:t>
    </dgm:pt>
    <dgm:pt modelId="{2B7DA7C5-35B7-497A-AAE2-36E032644846}" type="parTrans" cxnId="{0CDE2787-5162-421D-ABD1-697DB5E13C82}">
      <dgm:prSet/>
      <dgm:spPr/>
      <dgm:t>
        <a:bodyPr/>
        <a:lstStyle/>
        <a:p>
          <a:endParaRPr lang="id-ID"/>
        </a:p>
      </dgm:t>
    </dgm:pt>
    <dgm:pt modelId="{86D2E1E8-38D1-4C6F-9869-FA31D93F4B76}" type="sibTrans" cxnId="{0CDE2787-5162-421D-ABD1-697DB5E13C82}">
      <dgm:prSet/>
      <dgm:spPr/>
      <dgm:t>
        <a:bodyPr/>
        <a:lstStyle/>
        <a:p>
          <a:endParaRPr lang="id-ID"/>
        </a:p>
      </dgm:t>
    </dgm:pt>
    <dgm:pt modelId="{6D4E1194-D9EA-4461-A760-2B4F93C7C87C}">
      <dgm:prSet phldrT="[Text]"/>
      <dgm:spPr/>
      <dgm:t>
        <a:bodyPr/>
        <a:lstStyle/>
        <a:p>
          <a:r>
            <a:rPr lang="id-ID" dirty="0" smtClean="0"/>
            <a:t>Genetik &amp; kecenderungan untuk alergi</a:t>
          </a:r>
          <a:endParaRPr lang="id-ID" dirty="0"/>
        </a:p>
      </dgm:t>
    </dgm:pt>
    <dgm:pt modelId="{BAB99132-E91C-44BB-B590-D80A4F95BB09}" type="parTrans" cxnId="{E9A77E09-D720-46B6-8BD3-9338A4CA2E22}">
      <dgm:prSet/>
      <dgm:spPr/>
    </dgm:pt>
    <dgm:pt modelId="{92144EA7-5FBD-4FD6-9259-6D5658EE5ED9}" type="sibTrans" cxnId="{E9A77E09-D720-46B6-8BD3-9338A4CA2E22}">
      <dgm:prSet/>
      <dgm:spPr/>
    </dgm:pt>
    <dgm:pt modelId="{CF0E41E6-EFEC-426A-888F-832A68F290FC}">
      <dgm:prSet phldrT="[Text]"/>
      <dgm:spPr/>
      <dgm:t>
        <a:bodyPr/>
        <a:lstStyle/>
        <a:p>
          <a:r>
            <a:rPr lang="id-ID" dirty="0" smtClean="0"/>
            <a:t>Penyakit yg diderita</a:t>
          </a:r>
          <a:endParaRPr lang="id-ID" dirty="0"/>
        </a:p>
      </dgm:t>
    </dgm:pt>
    <dgm:pt modelId="{B1B63AC9-BEB5-4EB6-AF84-B6EFA39BF944}" type="parTrans" cxnId="{D3557DFF-EBC2-40DC-80C5-5FA82601212B}">
      <dgm:prSet/>
      <dgm:spPr/>
    </dgm:pt>
    <dgm:pt modelId="{DC170630-B2E1-47F7-BF37-80A610F278AB}" type="sibTrans" cxnId="{D3557DFF-EBC2-40DC-80C5-5FA82601212B}">
      <dgm:prSet/>
      <dgm:spPr/>
    </dgm:pt>
    <dgm:pt modelId="{795D5D84-7BC4-420B-954C-A8E7DC99481D}">
      <dgm:prSet phldrT="[Text]"/>
      <dgm:spPr/>
      <dgm:t>
        <a:bodyPr/>
        <a:lstStyle/>
        <a:p>
          <a:r>
            <a:rPr lang="id-ID" dirty="0" smtClean="0"/>
            <a:t>Jangka waktu penggunaan obat</a:t>
          </a:r>
          <a:endParaRPr lang="id-ID" dirty="0"/>
        </a:p>
      </dgm:t>
    </dgm:pt>
    <dgm:pt modelId="{0541AF73-F26D-44A1-BA34-3D8066D22FEA}" type="parTrans" cxnId="{4EA0CB8A-760A-4AB3-A06D-5F7A3736D76D}">
      <dgm:prSet/>
      <dgm:spPr/>
    </dgm:pt>
    <dgm:pt modelId="{EADE731B-3CA2-4DC4-8080-DAA2B403C543}" type="sibTrans" cxnId="{4EA0CB8A-760A-4AB3-A06D-5F7A3736D76D}">
      <dgm:prSet/>
      <dgm:spPr/>
    </dgm:pt>
    <dgm:pt modelId="{8AF37A0E-D141-4A54-94CA-DE709A7014C7}">
      <dgm:prSet phldrT="[Text]"/>
      <dgm:spPr/>
      <dgm:t>
        <a:bodyPr/>
        <a:lstStyle/>
        <a:p>
          <a:r>
            <a:rPr lang="id-ID" dirty="0" smtClean="0"/>
            <a:t>Interaksi obat</a:t>
          </a:r>
          <a:endParaRPr lang="id-ID" dirty="0"/>
        </a:p>
      </dgm:t>
    </dgm:pt>
    <dgm:pt modelId="{C7B2751D-CCAD-4245-B1E6-2F5F7F97BB29}" type="parTrans" cxnId="{74685362-5D4B-4799-95CA-06025EB9B887}">
      <dgm:prSet/>
      <dgm:spPr/>
    </dgm:pt>
    <dgm:pt modelId="{0B8F7BC0-0A36-4DDD-8801-FDC8F210FBC3}" type="sibTrans" cxnId="{74685362-5D4B-4799-95CA-06025EB9B887}">
      <dgm:prSet/>
      <dgm:spPr/>
    </dgm:pt>
    <dgm:pt modelId="{E3D8067D-51EB-481F-BB42-B7E1049625F5}" type="pres">
      <dgm:prSet presAssocID="{CFE266E1-B8B7-4ABE-B519-14CDDDC8DD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DE51720-22F3-4900-A9C9-B2B05CA26B73}" type="pres">
      <dgm:prSet presAssocID="{ADC6B11C-B613-4488-964D-88C2B1BDB45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FAE17BD-1061-4556-80B5-2549F4E3A1ED}" type="pres">
      <dgm:prSet presAssocID="{ADC6B11C-B613-4488-964D-88C2B1BDB45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8F45DC6-0AD8-41D1-917B-937CFE422506}" type="pres">
      <dgm:prSet presAssocID="{03791D49-5061-4A17-BD61-E2F82821E6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6FE2F78-C046-4A24-A649-7D173A88E246}" type="pres">
      <dgm:prSet presAssocID="{03791D49-5061-4A17-BD61-E2F82821E6E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4DD9AB9-A22B-4A6A-9872-E41BCF25A0DF}" type="presOf" srcId="{CFE266E1-B8B7-4ABE-B519-14CDDDC8DD2F}" destId="{E3D8067D-51EB-481F-BB42-B7E1049625F5}" srcOrd="0" destOrd="0" presId="urn:microsoft.com/office/officeart/2005/8/layout/vList2"/>
    <dgm:cxn modelId="{4EA0CB8A-760A-4AB3-A06D-5F7A3736D76D}" srcId="{03791D49-5061-4A17-BD61-E2F82821E6E1}" destId="{795D5D84-7BC4-420B-954C-A8E7DC99481D}" srcOrd="1" destOrd="0" parTransId="{0541AF73-F26D-44A1-BA34-3D8066D22FEA}" sibTransId="{EADE731B-3CA2-4DC4-8080-DAA2B403C543}"/>
    <dgm:cxn modelId="{44076F39-9397-418E-8891-EA337735B257}" type="presOf" srcId="{795D5D84-7BC4-420B-954C-A8E7DC99481D}" destId="{46FE2F78-C046-4A24-A649-7D173A88E246}" srcOrd="0" destOrd="1" presId="urn:microsoft.com/office/officeart/2005/8/layout/vList2"/>
    <dgm:cxn modelId="{67B0E822-B028-4FBB-BF48-38D346EE32C7}" type="presOf" srcId="{CEBEE533-88B7-46E8-9862-DF1F7D8658CB}" destId="{2FAE17BD-1061-4556-80B5-2549F4E3A1ED}" srcOrd="0" destOrd="0" presId="urn:microsoft.com/office/officeart/2005/8/layout/vList2"/>
    <dgm:cxn modelId="{3E82BB18-86D2-4145-B7CD-78E7A9072385}" type="presOf" srcId="{8AF37A0E-D141-4A54-94CA-DE709A7014C7}" destId="{46FE2F78-C046-4A24-A649-7D173A88E246}" srcOrd="0" destOrd="2" presId="urn:microsoft.com/office/officeart/2005/8/layout/vList2"/>
    <dgm:cxn modelId="{236EBC6B-4F78-4A2F-9D0B-D7AB37B58B28}" srcId="{CFE266E1-B8B7-4ABE-B519-14CDDDC8DD2F}" destId="{03791D49-5061-4A17-BD61-E2F82821E6E1}" srcOrd="1" destOrd="0" parTransId="{7EC10C31-134A-4528-8A82-55D55220FA24}" sibTransId="{DCB98A4A-B937-44F0-A52F-B1BA0AA05B44}"/>
    <dgm:cxn modelId="{26D4417C-9921-40B6-9F7E-9805837470E8}" type="presOf" srcId="{6D4E1194-D9EA-4461-A760-2B4F93C7C87C}" destId="{2FAE17BD-1061-4556-80B5-2549F4E3A1ED}" srcOrd="0" destOrd="1" presId="urn:microsoft.com/office/officeart/2005/8/layout/vList2"/>
    <dgm:cxn modelId="{74685362-5D4B-4799-95CA-06025EB9B887}" srcId="{03791D49-5061-4A17-BD61-E2F82821E6E1}" destId="{8AF37A0E-D141-4A54-94CA-DE709A7014C7}" srcOrd="2" destOrd="0" parTransId="{C7B2751D-CCAD-4245-B1E6-2F5F7F97BB29}" sibTransId="{0B8F7BC0-0A36-4DDD-8801-FDC8F210FBC3}"/>
    <dgm:cxn modelId="{E9A77E09-D720-46B6-8BD3-9338A4CA2E22}" srcId="{ADC6B11C-B613-4488-964D-88C2B1BDB453}" destId="{6D4E1194-D9EA-4461-A760-2B4F93C7C87C}" srcOrd="1" destOrd="0" parTransId="{BAB99132-E91C-44BB-B590-D80A4F95BB09}" sibTransId="{92144EA7-5FBD-4FD6-9259-6D5658EE5ED9}"/>
    <dgm:cxn modelId="{96053514-2A98-492C-AC82-1F856BA10F10}" srcId="{ADC6B11C-B613-4488-964D-88C2B1BDB453}" destId="{CEBEE533-88B7-46E8-9862-DF1F7D8658CB}" srcOrd="0" destOrd="0" parTransId="{3219AE97-3324-41BC-A368-B133358A1E71}" sibTransId="{136078AE-6549-478D-BF39-B624555DD311}"/>
    <dgm:cxn modelId="{59DD69EB-3A44-4C43-92DE-6A3644CCE6CE}" type="presOf" srcId="{03791D49-5061-4A17-BD61-E2F82821E6E1}" destId="{38F45DC6-0AD8-41D1-917B-937CFE422506}" srcOrd="0" destOrd="0" presId="urn:microsoft.com/office/officeart/2005/8/layout/vList2"/>
    <dgm:cxn modelId="{10510CF3-9B3C-4043-86F0-FE91DEFC5B65}" type="presOf" srcId="{CF0E41E6-EFEC-426A-888F-832A68F290FC}" destId="{2FAE17BD-1061-4556-80B5-2549F4E3A1ED}" srcOrd="0" destOrd="2" presId="urn:microsoft.com/office/officeart/2005/8/layout/vList2"/>
    <dgm:cxn modelId="{0CF86066-544B-440A-8A0C-4BE31295B9FD}" srcId="{CFE266E1-B8B7-4ABE-B519-14CDDDC8DD2F}" destId="{ADC6B11C-B613-4488-964D-88C2B1BDB453}" srcOrd="0" destOrd="0" parTransId="{4C6D80B8-C60E-494E-8C3F-035BA75082E1}" sibTransId="{1D3FB9A0-0CE9-4B26-AE2D-5A4513E1EEF0}"/>
    <dgm:cxn modelId="{0CDE2787-5162-421D-ABD1-697DB5E13C82}" srcId="{03791D49-5061-4A17-BD61-E2F82821E6E1}" destId="{C8C926EA-2CB8-4C7F-B21F-918B42107C18}" srcOrd="0" destOrd="0" parTransId="{2B7DA7C5-35B7-497A-AAE2-36E032644846}" sibTransId="{86D2E1E8-38D1-4C6F-9869-FA31D93F4B76}"/>
    <dgm:cxn modelId="{5A525248-C8BE-456B-AB26-C190C73F2D28}" type="presOf" srcId="{ADC6B11C-B613-4488-964D-88C2B1BDB453}" destId="{4DE51720-22F3-4900-A9C9-B2B05CA26B73}" srcOrd="0" destOrd="0" presId="urn:microsoft.com/office/officeart/2005/8/layout/vList2"/>
    <dgm:cxn modelId="{D3557DFF-EBC2-40DC-80C5-5FA82601212B}" srcId="{ADC6B11C-B613-4488-964D-88C2B1BDB453}" destId="{CF0E41E6-EFEC-426A-888F-832A68F290FC}" srcOrd="2" destOrd="0" parTransId="{B1B63AC9-BEB5-4EB6-AF84-B6EFA39BF944}" sibTransId="{DC170630-B2E1-47F7-BF37-80A610F278AB}"/>
    <dgm:cxn modelId="{37A3A975-981E-4362-8CA6-F12A82317D09}" type="presOf" srcId="{C8C926EA-2CB8-4C7F-B21F-918B42107C18}" destId="{46FE2F78-C046-4A24-A649-7D173A88E246}" srcOrd="0" destOrd="0" presId="urn:microsoft.com/office/officeart/2005/8/layout/vList2"/>
    <dgm:cxn modelId="{72C3153C-B184-4B1E-81B9-6D7DEBCD363F}" type="presParOf" srcId="{E3D8067D-51EB-481F-BB42-B7E1049625F5}" destId="{4DE51720-22F3-4900-A9C9-B2B05CA26B73}" srcOrd="0" destOrd="0" presId="urn:microsoft.com/office/officeart/2005/8/layout/vList2"/>
    <dgm:cxn modelId="{B55FF8DF-AE17-4EB6-9D8D-9900386756B5}" type="presParOf" srcId="{E3D8067D-51EB-481F-BB42-B7E1049625F5}" destId="{2FAE17BD-1061-4556-80B5-2549F4E3A1ED}" srcOrd="1" destOrd="0" presId="urn:microsoft.com/office/officeart/2005/8/layout/vList2"/>
    <dgm:cxn modelId="{058B9B7F-CF55-4893-A79D-23DD04464F16}" type="presParOf" srcId="{E3D8067D-51EB-481F-BB42-B7E1049625F5}" destId="{38F45DC6-0AD8-41D1-917B-937CFE422506}" srcOrd="2" destOrd="0" presId="urn:microsoft.com/office/officeart/2005/8/layout/vList2"/>
    <dgm:cxn modelId="{2BED39BE-A92A-418B-8663-C2962294FAE9}" type="presParOf" srcId="{E3D8067D-51EB-481F-BB42-B7E1049625F5}" destId="{46FE2F78-C046-4A24-A649-7D173A88E24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51720-22F3-4900-A9C9-B2B05CA26B73}">
      <dsp:nvSpPr>
        <dsp:cNvPr id="0" name=""/>
        <dsp:cNvSpPr/>
      </dsp:nvSpPr>
      <dsp:spPr>
        <a:xfrm>
          <a:off x="0" y="63518"/>
          <a:ext cx="10950575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200" kern="1200" dirty="0" smtClean="0"/>
            <a:t>Faktor pasien</a:t>
          </a:r>
          <a:endParaRPr lang="id-ID" sz="4200" kern="1200" dirty="0"/>
        </a:p>
      </dsp:txBody>
      <dsp:txXfrm>
        <a:off x="49176" y="112694"/>
        <a:ext cx="10852223" cy="909018"/>
      </dsp:txXfrm>
    </dsp:sp>
    <dsp:sp modelId="{2FAE17BD-1061-4556-80B5-2549F4E3A1ED}">
      <dsp:nvSpPr>
        <dsp:cNvPr id="0" name=""/>
        <dsp:cNvSpPr/>
      </dsp:nvSpPr>
      <dsp:spPr>
        <a:xfrm>
          <a:off x="0" y="1070888"/>
          <a:ext cx="10950575" cy="1695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681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3300" kern="1200" dirty="0" smtClean="0"/>
            <a:t>Umur</a:t>
          </a:r>
          <a:endParaRPr lang="id-ID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3300" kern="1200" dirty="0" smtClean="0"/>
            <a:t>Genetik &amp; kecenderungan untuk alergi</a:t>
          </a:r>
          <a:endParaRPr lang="id-ID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3300" kern="1200" dirty="0" smtClean="0"/>
            <a:t>Penyakit yg diderita</a:t>
          </a:r>
          <a:endParaRPr lang="id-ID" sz="3300" kern="1200" dirty="0"/>
        </a:p>
      </dsp:txBody>
      <dsp:txXfrm>
        <a:off x="0" y="1070888"/>
        <a:ext cx="10950575" cy="1695330"/>
      </dsp:txXfrm>
    </dsp:sp>
    <dsp:sp modelId="{38F45DC6-0AD8-41D1-917B-937CFE422506}">
      <dsp:nvSpPr>
        <dsp:cNvPr id="0" name=""/>
        <dsp:cNvSpPr/>
      </dsp:nvSpPr>
      <dsp:spPr>
        <a:xfrm>
          <a:off x="0" y="2766218"/>
          <a:ext cx="10950575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200" kern="1200" dirty="0" smtClean="0"/>
            <a:t>Faktor intrinsik</a:t>
          </a:r>
          <a:endParaRPr lang="id-ID" sz="4200" kern="1200" dirty="0"/>
        </a:p>
      </dsp:txBody>
      <dsp:txXfrm>
        <a:off x="49176" y="2815394"/>
        <a:ext cx="10852223" cy="909018"/>
      </dsp:txXfrm>
    </dsp:sp>
    <dsp:sp modelId="{46FE2F78-C046-4A24-A649-7D173A88E246}">
      <dsp:nvSpPr>
        <dsp:cNvPr id="0" name=""/>
        <dsp:cNvSpPr/>
      </dsp:nvSpPr>
      <dsp:spPr>
        <a:xfrm>
          <a:off x="0" y="3773588"/>
          <a:ext cx="10950575" cy="1695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681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3300" kern="1200" dirty="0" smtClean="0"/>
            <a:t>Pemilihan obat</a:t>
          </a:r>
          <a:endParaRPr lang="id-ID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3300" kern="1200" dirty="0" smtClean="0"/>
            <a:t>Jangka waktu penggunaan obat</a:t>
          </a:r>
          <a:endParaRPr lang="id-ID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d-ID" sz="3300" kern="1200" dirty="0" smtClean="0"/>
            <a:t>Interaksi obat</a:t>
          </a:r>
          <a:endParaRPr lang="id-ID" sz="3300" kern="1200" dirty="0"/>
        </a:p>
      </dsp:txBody>
      <dsp:txXfrm>
        <a:off x="0" y="3773588"/>
        <a:ext cx="10950575" cy="1695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C18C2-8ADD-4FBA-B07F-549BCE215D9A}" type="datetimeFigureOut">
              <a:rPr lang="id-ID" smtClean="0"/>
              <a:t>26/10/2020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6440C-DB1A-4F8D-B6DF-85E459D57C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3095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6440C-DB1A-4F8D-B6DF-85E459D57C58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358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6440C-DB1A-4F8D-B6DF-85E459D57C58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1849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Faktor pasien, yaitu faktor intrinsik yang berasal dari pasien, seperti umur, faktor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genetik, dan penyakit yang diderita.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Umur. Pada pasien anak-anak (khususnya bayi) sistem metabolismenya belum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sempurna sehingga kemungkinan terjadinya efek samping dapat lebih besar,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begitu juga pada pasien geriatrik (lansia) yang kondisi tubuhnya sudah menurun.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Genetik dan kecenderungan untuk alergi. Pada orang-orang tertentu dengan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variasi atau kelainan genetik, suatu obat mungkin dapat memberikan efek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farmakologi yang berlebihan sehingga dapat menyebabkan timbulnya efek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samping. Genetik ini juga berhubungan dengan kecenderungan terjadinya alergi.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Contohnya pada penisilin, sekitar 1-5% orang yang mengonsumsi penisilin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mungkin mengalami reaksi alergi.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Penyakit yang diderita. Untuk pasien yang mengidap suatu penyakit tertentu, hal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 memerlukan perhatian khusus. Misalnya untuk pasien yang memiliki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gangguan hati atau ginjal, beberapa obat dapat menyebabkan efek samping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serius, maka harus dikonsultasikan pada dokter mengenai penggunaan obatnya.</a:t>
            </a:r>
          </a:p>
          <a:p>
            <a:endParaRPr lang="id-ID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Faktor intrinsik dari obat, yaitu sifat dan potensi obat untuk menimbulkan efek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samping, seperti pemilihan obat, jangka waktu penggunaan obat, dan adanya interaksi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antar obat.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Pemilihan obat. Setiap obat tentu memiliki mekanisme kerja yang berbeda-beda,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tempat kerja yang berbeda, dan tentunya efek yang berbeda pula. Maka dari itu,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harus diwaspadai juga efek samping yang mungkin terjadi dari obat yang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Dikonsumsi</a:t>
            </a:r>
          </a:p>
          <a:p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Jangka waktu penggunaan obat. Efek samping beberapa obat dapat timbul jika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dikonsumsi dalam jangka waktu yang lama. Contohnya penggunaan parasetamol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dosis tinggi pada waktu lama akan menyebabkan hepatotoksik atau penggunaan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kortikosteroid oral pada jangka waktu lama juga dapat menimbulkan efek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samping yang cukup serius seperti moonface, hiperglikemia, hipertensi, dan lainlain.</a:t>
            </a:r>
          </a:p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Lain lagi dengan penggunaan AINS (anti inflamasi non steroid)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berkepanjangan, dapat muncul efek samping berupa iritasi dan nyeri lambung.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Interaksi obat. Interaksi obat juga merupakan salah satu penyebab efek samping.</a:t>
            </a:r>
          </a:p>
          <a:p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 beberapa obat ketika dikonsumsi secara bersamaan, akan muncul efek yang</a:t>
            </a:r>
          </a:p>
          <a:p>
            <a:r>
              <a:rPr lang="nn-NO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tidak diinginkan. Contohnya kombinasi antara obat hipertensi inhibitor ACE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dengan diuretik potasium-sparing (spironolakton) dapat menyebabkan</a:t>
            </a:r>
          </a:p>
          <a:p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hiperkalemia.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6440C-DB1A-4F8D-B6DF-85E459D57C58}" type="slidenum">
              <a:rPr lang="id-ID" smtClean="0"/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22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9995-F59C-4E5C-A16E-6445E24C1024}" type="datetime1">
              <a:rPr lang="en-US" smtClean="0"/>
              <a:t>10/26/2020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425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68CE0-B3B9-484F-B9FC-5410F89DD5C5}" type="datetime1">
              <a:rPr lang="en-US" smtClean="0"/>
              <a:t>10/26/2020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93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1473-B218-447C-97E8-7DBFB276FCCE}" type="datetime1">
              <a:rPr lang="en-US" smtClean="0"/>
              <a:t>10/26/2020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231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6CFF-4B51-499F-9F8A-30AA9755FD68}" type="datetime1">
              <a:rPr lang="en-US" smtClean="0"/>
              <a:t>10/26/2020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6824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2A7A-BFED-440C-9697-49FEF34D3074}" type="datetime1">
              <a:rPr lang="en-US" smtClean="0"/>
              <a:t>10/26/2020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2089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184A-BCD7-4408-9CEE-AFF5C467B5CE}" type="datetime1">
              <a:rPr lang="en-US" smtClean="0"/>
              <a:t>10/26/2020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452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C4ED-97B6-43B4-BF80-F019CE27FC9B}" type="datetime1">
              <a:rPr lang="en-US" smtClean="0"/>
              <a:t>10/26/2020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366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4563-203E-4F64-8AAC-DA4709A71C46}" type="datetime1">
              <a:rPr lang="en-US" smtClean="0"/>
              <a:t>10/26/2020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938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82E06-5608-47E4-B958-313A802BB1F3}" type="datetime1">
              <a:rPr lang="en-US" smtClean="0"/>
              <a:t>10/26/2020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500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0ABD-460A-42EF-BCEB-44E1AD7B6553}" type="datetime1">
              <a:rPr lang="en-US" smtClean="0"/>
              <a:t>10/26/2020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38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7C80A-291D-4663-BB7B-BC8D548340B8}" type="datetime1">
              <a:rPr lang="en-US" smtClean="0"/>
              <a:t>10/26/2020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246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81D69-84FC-4F0D-AE71-BE8821929B0A}" type="datetime1">
              <a:rPr lang="en-US" smtClean="0"/>
              <a:t>10/26/2020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Faginitra-2018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3AE13-9DDA-4815-9C63-878C0BF92F5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807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768" y="1990165"/>
            <a:ext cx="11518232" cy="1183622"/>
          </a:xfrm>
        </p:spPr>
        <p:txBody>
          <a:bodyPr>
            <a:normAutofit/>
          </a:bodyPr>
          <a:lstStyle/>
          <a:p>
            <a:r>
              <a:rPr lang="id-ID" sz="6600" b="1" dirty="0" smtClean="0"/>
              <a:t>Efek Obat yang Ditimbulkan</a:t>
            </a:r>
            <a:endParaRPr lang="id-ID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4483"/>
            <a:ext cx="9144000" cy="1171241"/>
          </a:xfrm>
        </p:spPr>
        <p:txBody>
          <a:bodyPr>
            <a:normAutofit/>
          </a:bodyPr>
          <a:lstStyle/>
          <a:p>
            <a:r>
              <a:rPr lang="id-ID" sz="2800" dirty="0" smtClean="0"/>
              <a:t>Oleh :</a:t>
            </a:r>
            <a:br>
              <a:rPr lang="id-ID" sz="2800" dirty="0" smtClean="0"/>
            </a:br>
            <a:r>
              <a:rPr lang="id-ID" sz="2800" dirty="0" smtClean="0"/>
              <a:t>Tim Dosen Farmakologi (RMIK-D3)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457626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040" y="1"/>
            <a:ext cx="7604760" cy="937260"/>
          </a:xfrm>
        </p:spPr>
        <p:txBody>
          <a:bodyPr/>
          <a:lstStyle/>
          <a:p>
            <a:r>
              <a:rPr lang="id-ID" b="1" dirty="0" smtClean="0"/>
              <a:t>Apa itu Efek Utama Obat ???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937260"/>
            <a:ext cx="10911840" cy="5920739"/>
          </a:xfrm>
        </p:spPr>
        <p:txBody>
          <a:bodyPr>
            <a:normAutofit/>
          </a:bodyPr>
          <a:lstStyle/>
          <a:p>
            <a:r>
              <a:rPr lang="id-ID" dirty="0"/>
              <a:t>Efek utama obat atau yang biasa disebut dengan efek terapi adalah efek </a:t>
            </a:r>
            <a:r>
              <a:rPr lang="id-ID" dirty="0" smtClean="0"/>
              <a:t>yang diharapkan </a:t>
            </a:r>
            <a:r>
              <a:rPr lang="id-ID" dirty="0"/>
              <a:t>dari suatu </a:t>
            </a:r>
            <a:r>
              <a:rPr lang="id-ID" dirty="0" smtClean="0"/>
              <a:t>obat.</a:t>
            </a:r>
          </a:p>
          <a:p>
            <a:r>
              <a:rPr lang="id-ID" dirty="0"/>
              <a:t>Efek obat di sebut juga dengan mula kerja, yaitu dimulainya kerja obat pada </a:t>
            </a:r>
            <a:r>
              <a:rPr lang="id-ID" dirty="0" smtClean="0"/>
              <a:t>waktu obat </a:t>
            </a:r>
            <a:r>
              <a:rPr lang="id-ID" dirty="0"/>
              <a:t>memasuki plasma dan berakhir sampai mencapai konsentrasi efektif minimum (MEC</a:t>
            </a:r>
            <a:r>
              <a:rPr lang="id-ID" dirty="0" smtClean="0"/>
              <a:t>= </a:t>
            </a:r>
            <a:r>
              <a:rPr lang="id-ID" i="1" dirty="0" smtClean="0"/>
              <a:t>minimum </a:t>
            </a:r>
            <a:r>
              <a:rPr lang="id-ID" i="1" dirty="0"/>
              <a:t>effective concentration</a:t>
            </a:r>
            <a:r>
              <a:rPr lang="id-ID" dirty="0"/>
              <a:t>). </a:t>
            </a:r>
            <a:endParaRPr lang="id-ID" dirty="0" smtClean="0"/>
          </a:p>
          <a:p>
            <a:r>
              <a:rPr lang="id-ID" dirty="0" smtClean="0"/>
              <a:t>Apabila </a:t>
            </a:r>
            <a:r>
              <a:rPr lang="id-ID" dirty="0"/>
              <a:t>kadar obat dalam plasma atau serum menurun </a:t>
            </a:r>
            <a:r>
              <a:rPr lang="id-ID" dirty="0" smtClean="0"/>
              <a:t>di bawah </a:t>
            </a:r>
            <a:r>
              <a:rPr lang="id-ID" dirty="0"/>
              <a:t>ambang atau MEC, maka ini berarti dosis obat yang memadai tidak tercapai. </a:t>
            </a:r>
            <a:endParaRPr lang="id-ID" dirty="0" smtClean="0"/>
          </a:p>
          <a:p>
            <a:r>
              <a:rPr lang="id-ID" dirty="0" smtClean="0"/>
              <a:t>Namun demikian</a:t>
            </a:r>
            <a:r>
              <a:rPr lang="id-ID" dirty="0"/>
              <a:t>, kadar obat yang terlalu tinggi dapat menyebabkan toksisitas. </a:t>
            </a:r>
            <a:endParaRPr lang="id-ID" dirty="0" smtClean="0"/>
          </a:p>
          <a:p>
            <a:r>
              <a:rPr lang="id-ID" dirty="0" smtClean="0"/>
              <a:t>Puncak </a:t>
            </a:r>
            <a:r>
              <a:rPr lang="id-ID" dirty="0"/>
              <a:t>kerja </a:t>
            </a:r>
            <a:r>
              <a:rPr lang="id-ID" dirty="0" smtClean="0"/>
              <a:t>terjadi pada </a:t>
            </a:r>
            <a:r>
              <a:rPr lang="id-ID" dirty="0"/>
              <a:t>saat obat mencapai konsentrasi tertinggi dalam darah atau plasma. </a:t>
            </a:r>
            <a:endParaRPr lang="id-ID" dirty="0" smtClean="0"/>
          </a:p>
          <a:p>
            <a:r>
              <a:rPr lang="id-ID" dirty="0" smtClean="0"/>
              <a:t>Lama </a:t>
            </a:r>
            <a:r>
              <a:rPr lang="id-ID" dirty="0"/>
              <a:t>kerja </a:t>
            </a:r>
            <a:r>
              <a:rPr lang="id-ID" dirty="0" smtClean="0"/>
              <a:t>adalah lamanya </a:t>
            </a:r>
            <a:r>
              <a:rPr lang="id-ID" dirty="0"/>
              <a:t>obat mempunyai efek farmakologis.</a:t>
            </a:r>
          </a:p>
        </p:txBody>
      </p:sp>
    </p:spTree>
    <p:extLst>
      <p:ext uri="{BB962C8B-B14F-4D97-AF65-F5344CB8AC3E}">
        <p14:creationId xmlns:p14="http://schemas.microsoft.com/office/powerpoint/2010/main" val="2949890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0" y="1"/>
            <a:ext cx="7787640" cy="822960"/>
          </a:xfrm>
        </p:spPr>
        <p:txBody>
          <a:bodyPr/>
          <a:lstStyle/>
          <a:p>
            <a:r>
              <a:rPr lang="id-ID" dirty="0" smtClean="0"/>
              <a:t>Lanjutan....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937260"/>
            <a:ext cx="10980420" cy="5920740"/>
          </a:xfrm>
        </p:spPr>
        <p:txBody>
          <a:bodyPr>
            <a:noAutofit/>
          </a:bodyPr>
          <a:lstStyle/>
          <a:p>
            <a:r>
              <a:rPr lang="id-ID" sz="3200" dirty="0" smtClean="0"/>
              <a:t>Contoh pada efek utama obat :</a:t>
            </a:r>
          </a:p>
          <a:p>
            <a:r>
              <a:rPr lang="id-ID" sz="3200" dirty="0"/>
              <a:t>P</a:t>
            </a:r>
            <a:r>
              <a:rPr lang="id-ID" sz="3200" dirty="0" smtClean="0"/>
              <a:t>aracetamol </a:t>
            </a:r>
            <a:r>
              <a:rPr lang="id-ID" sz="3200" dirty="0"/>
              <a:t>dengan dosis 500 mg dapat </a:t>
            </a:r>
            <a:r>
              <a:rPr lang="id-ID" sz="3200" dirty="0" smtClean="0"/>
              <a:t>menurunkan panas </a:t>
            </a:r>
            <a:r>
              <a:rPr lang="id-ID" sz="3200" dirty="0"/>
              <a:t>tubuh orang dewasa atau pada dosis yang lebih kecil untuk </a:t>
            </a:r>
            <a:r>
              <a:rPr lang="id-ID" sz="3200" dirty="0" smtClean="0"/>
              <a:t>anak-anak.</a:t>
            </a:r>
          </a:p>
          <a:p>
            <a:r>
              <a:rPr lang="id-ID" sz="3200" dirty="0" smtClean="0"/>
              <a:t>Glibenklamid memberikan </a:t>
            </a:r>
            <a:r>
              <a:rPr lang="id-ID" sz="3200" dirty="0"/>
              <a:t>efek terapi menurunkan kadar gula pada penderita diabetes</a:t>
            </a:r>
            <a:r>
              <a:rPr lang="id-ID" sz="3200" dirty="0" smtClean="0"/>
              <a:t>.</a:t>
            </a:r>
          </a:p>
          <a:p>
            <a:r>
              <a:rPr lang="id-ID" sz="3200" dirty="0"/>
              <a:t>Satu obat </a:t>
            </a:r>
            <a:r>
              <a:rPr lang="id-ID" sz="3200" dirty="0" smtClean="0"/>
              <a:t>bisa memiliki </a:t>
            </a:r>
            <a:r>
              <a:rPr lang="id-ID" sz="3200" dirty="0"/>
              <a:t>beberapa khasiat/ efek terapi. </a:t>
            </a:r>
            <a:r>
              <a:rPr lang="id-ID" sz="3200" dirty="0" smtClean="0"/>
              <a:t>Misalnya :</a:t>
            </a:r>
          </a:p>
          <a:p>
            <a:pPr lvl="1"/>
            <a:r>
              <a:rPr lang="id-ID" sz="2800" dirty="0" smtClean="0"/>
              <a:t>parasetamol </a:t>
            </a:r>
            <a:r>
              <a:rPr lang="id-ID" sz="2800" dirty="0"/>
              <a:t>disamping menurunkan </a:t>
            </a:r>
            <a:r>
              <a:rPr lang="id-ID" sz="2800" dirty="0" smtClean="0"/>
              <a:t>panas badan</a:t>
            </a:r>
            <a:r>
              <a:rPr lang="id-ID" sz="2800" dirty="0"/>
              <a:t>, juga berefek meredakan rasa nyeri seperti sakit kepala atau gigi. </a:t>
            </a:r>
            <a:endParaRPr lang="id-ID" sz="2800" dirty="0" smtClean="0"/>
          </a:p>
          <a:p>
            <a:pPr lvl="1"/>
            <a:r>
              <a:rPr lang="id-ID" sz="2800" dirty="0" smtClean="0"/>
              <a:t>Amlodipin bisa digunakan </a:t>
            </a:r>
            <a:r>
              <a:rPr lang="id-ID" sz="2800" dirty="0"/>
              <a:t>untuk mengobati tekanan darah tinggi dan angina.</a:t>
            </a:r>
            <a:endParaRPr lang="id-ID" sz="2800" dirty="0" smtClean="0"/>
          </a:p>
          <a:p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47715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300" y="1"/>
            <a:ext cx="7810500" cy="914400"/>
          </a:xfrm>
        </p:spPr>
        <p:txBody>
          <a:bodyPr>
            <a:normAutofit/>
          </a:bodyPr>
          <a:lstStyle/>
          <a:p>
            <a:r>
              <a:rPr lang="id-ID" sz="5400" b="1" dirty="0" smtClean="0"/>
              <a:t>Teori Reseptor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914400"/>
            <a:ext cx="10934700" cy="5783580"/>
          </a:xfrm>
        </p:spPr>
        <p:txBody>
          <a:bodyPr>
            <a:normAutofit lnSpcReduction="10000"/>
          </a:bodyPr>
          <a:lstStyle/>
          <a:p>
            <a:r>
              <a:rPr lang="id-ID" dirty="0"/>
              <a:t>Kebanyakan reseptor, berstruktur protein, ditemukan pada membran sel. </a:t>
            </a:r>
            <a:r>
              <a:rPr lang="id-ID" dirty="0" smtClean="0"/>
              <a:t>Obat-obat yang </a:t>
            </a:r>
            <a:r>
              <a:rPr lang="id-ID" dirty="0"/>
              <a:t>bekerja melalui reseptor, yaitu berikatan dengan reseptor, maka akan </a:t>
            </a:r>
            <a:r>
              <a:rPr lang="id-ID" dirty="0" smtClean="0"/>
              <a:t>menghasilkan </a:t>
            </a:r>
            <a:r>
              <a:rPr lang="fr-FR" dirty="0" smtClean="0"/>
              <a:t>(</a:t>
            </a:r>
            <a:r>
              <a:rPr lang="fr-FR" dirty="0" err="1"/>
              <a:t>memulai</a:t>
            </a:r>
            <a:r>
              <a:rPr lang="fr-FR" dirty="0"/>
              <a:t>) </a:t>
            </a:r>
            <a:r>
              <a:rPr lang="fr-FR" dirty="0" err="1"/>
              <a:t>respon</a:t>
            </a:r>
            <a:r>
              <a:rPr lang="fr-FR" dirty="0"/>
              <a:t> </a:t>
            </a:r>
            <a:r>
              <a:rPr lang="fr-FR" dirty="0" err="1"/>
              <a:t>atau</a:t>
            </a:r>
            <a:r>
              <a:rPr lang="fr-FR" dirty="0"/>
              <a:t> </a:t>
            </a:r>
            <a:r>
              <a:rPr lang="fr-FR" dirty="0" err="1"/>
              <a:t>menghambat</a:t>
            </a:r>
            <a:r>
              <a:rPr lang="fr-FR" dirty="0"/>
              <a:t> (</a:t>
            </a:r>
            <a:r>
              <a:rPr lang="fr-FR" dirty="0" err="1"/>
              <a:t>mencegah</a:t>
            </a:r>
            <a:r>
              <a:rPr lang="fr-FR" dirty="0"/>
              <a:t>) </a:t>
            </a:r>
            <a:r>
              <a:rPr lang="fr-FR" dirty="0" err="1" smtClean="0"/>
              <a:t>respon</a:t>
            </a:r>
            <a:r>
              <a:rPr lang="id-ID" dirty="0" smtClean="0"/>
              <a:t>.</a:t>
            </a:r>
          </a:p>
          <a:p>
            <a:r>
              <a:rPr lang="id-ID" dirty="0"/>
              <a:t>Semakin </a:t>
            </a:r>
            <a:r>
              <a:rPr lang="id-ID" dirty="0" smtClean="0"/>
              <a:t>baik suatu </a:t>
            </a:r>
            <a:r>
              <a:rPr lang="id-ID" dirty="0"/>
              <a:t>obat berikatan dengan tempat reseptor, maka obat tersebut semakin aktif </a:t>
            </a:r>
            <a:r>
              <a:rPr lang="id-ID" dirty="0" smtClean="0"/>
              <a:t>secara biologis.</a:t>
            </a:r>
          </a:p>
          <a:p>
            <a:r>
              <a:rPr lang="id-ID" dirty="0"/>
              <a:t>Obat-Obat yang menghasilkan respons disebut agonis, dan obat-obat </a:t>
            </a:r>
            <a:r>
              <a:rPr lang="id-ID" dirty="0" smtClean="0"/>
              <a:t>yang menghambat </a:t>
            </a:r>
            <a:r>
              <a:rPr lang="id-ID" dirty="0"/>
              <a:t>respons disebut antagonis. </a:t>
            </a:r>
            <a:endParaRPr lang="id-ID" dirty="0" smtClean="0"/>
          </a:p>
          <a:p>
            <a:r>
              <a:rPr lang="id-ID" dirty="0" smtClean="0"/>
              <a:t>Contoh: Isopreterenol </a:t>
            </a:r>
            <a:r>
              <a:rPr lang="id-ID" dirty="0"/>
              <a:t>(Isuprel) merangsang reseptor </a:t>
            </a:r>
            <a:r>
              <a:rPr lang="id-ID" dirty="0" smtClean="0"/>
              <a:t>beta 1</a:t>
            </a:r>
            <a:r>
              <a:rPr lang="id-ID" dirty="0"/>
              <a:t>, dan karena itu disebut sebagai agonis. Simetidin (Tagamet), suatu antagonis </a:t>
            </a:r>
            <a:r>
              <a:rPr lang="id-ID" dirty="0" smtClean="0"/>
              <a:t>menghambat reseptor </a:t>
            </a:r>
            <a:r>
              <a:rPr lang="id-ID" dirty="0"/>
              <a:t>H2, sehingga mencegah sekresi asam lambung yang </a:t>
            </a:r>
            <a:r>
              <a:rPr lang="id-ID" dirty="0" smtClean="0"/>
              <a:t>berlebihan.</a:t>
            </a:r>
          </a:p>
          <a:p>
            <a:r>
              <a:rPr lang="id-ID" dirty="0"/>
              <a:t>Hampir semua obat, agonis dan antagonis, kurang mempunyai efek spesifik </a:t>
            </a:r>
            <a:r>
              <a:rPr lang="id-ID" dirty="0" smtClean="0"/>
              <a:t>dan selektif</a:t>
            </a:r>
            <a:r>
              <a:rPr lang="id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9652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420" y="1"/>
            <a:ext cx="8298180" cy="754379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Indeks Terapeutik &amp; Batasan Terapeutik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754380"/>
            <a:ext cx="10957560" cy="6103620"/>
          </a:xfrm>
        </p:spPr>
        <p:txBody>
          <a:bodyPr>
            <a:normAutofit lnSpcReduction="10000"/>
          </a:bodyPr>
          <a:lstStyle/>
          <a:p>
            <a:r>
              <a:rPr lang="id-ID" dirty="0"/>
              <a:t>Keamanan obat merupakan hal yang utama. </a:t>
            </a:r>
            <a:endParaRPr lang="id-ID" dirty="0" smtClean="0"/>
          </a:p>
          <a:p>
            <a:r>
              <a:rPr lang="id-ID" dirty="0" smtClean="0"/>
              <a:t>Indeks </a:t>
            </a:r>
            <a:r>
              <a:rPr lang="id-ID" dirty="0"/>
              <a:t>terapeutik (TI), </a:t>
            </a:r>
            <a:r>
              <a:rPr lang="id-ID" dirty="0" smtClean="0"/>
              <a:t>yang perhitungannya </a:t>
            </a:r>
            <a:r>
              <a:rPr lang="id-ID" dirty="0"/>
              <a:t>akan diuraikan dalam bagian ini, memperkirakan batas keamanan </a:t>
            </a:r>
            <a:r>
              <a:rPr lang="id-ID" dirty="0" smtClean="0"/>
              <a:t>sebuah obat </a:t>
            </a:r>
            <a:r>
              <a:rPr lang="id-ID" dirty="0"/>
              <a:t>dengan menggunakan rasio yang mengukur dosis terapeutik efektif pada 50% </a:t>
            </a:r>
            <a:r>
              <a:rPr lang="id-ID" dirty="0" smtClean="0"/>
              <a:t>hewan (</a:t>
            </a:r>
            <a:r>
              <a:rPr lang="id-ID" dirty="0"/>
              <a:t>ED50) dan dosis letal (mematikan) pada 50% hewan (LD50). </a:t>
            </a:r>
            <a:endParaRPr lang="id-ID" dirty="0" smtClean="0"/>
          </a:p>
          <a:p>
            <a:r>
              <a:rPr lang="id-ID" dirty="0" smtClean="0"/>
              <a:t>Semakin </a:t>
            </a:r>
            <a:r>
              <a:rPr lang="id-ID" dirty="0"/>
              <a:t>dekat rasio suatu </a:t>
            </a:r>
            <a:r>
              <a:rPr lang="id-ID" dirty="0" smtClean="0"/>
              <a:t>obat kepada </a:t>
            </a:r>
            <a:r>
              <a:rPr lang="id-ID" dirty="0"/>
              <a:t>angka 1, semakin besar bahaya </a:t>
            </a:r>
            <a:r>
              <a:rPr lang="id-ID" dirty="0" smtClean="0"/>
              <a:t>toksisitasnya.</a:t>
            </a:r>
          </a:p>
          <a:p>
            <a:r>
              <a:rPr lang="id-ID" dirty="0"/>
              <a:t>Obat-obat dengan indeks terapeutik rendah mempunyai batas keamanan yang sempit</a:t>
            </a:r>
            <a:r>
              <a:rPr lang="id-ID" dirty="0" smtClean="0"/>
              <a:t>. Dosis </a:t>
            </a:r>
            <a:r>
              <a:rPr lang="id-ID" dirty="0"/>
              <a:t>obat mungkin perlu penyesuaian dan kadar obat dalam plasma (serum) perlu </a:t>
            </a:r>
            <a:r>
              <a:rPr lang="id-ID" dirty="0" smtClean="0"/>
              <a:t>dipantau karena </a:t>
            </a:r>
            <a:r>
              <a:rPr lang="id-ID" dirty="0"/>
              <a:t>sempitnya jarak keamanan antara dosis efektif dan dosis !</a:t>
            </a:r>
            <a:r>
              <a:rPr lang="id-ID" dirty="0" smtClean="0"/>
              <a:t>etal.</a:t>
            </a:r>
          </a:p>
          <a:p>
            <a:r>
              <a:rPr lang="id-ID" dirty="0"/>
              <a:t>Obat-obat </a:t>
            </a:r>
            <a:r>
              <a:rPr lang="id-ID" dirty="0" smtClean="0"/>
              <a:t>dengan indeks </a:t>
            </a:r>
            <a:r>
              <a:rPr lang="id-ID" dirty="0"/>
              <a:t>terapeutik tinggi mempunyai batas keamanan yang lebar dan tidak begitu </a:t>
            </a:r>
            <a:r>
              <a:rPr lang="id-ID" dirty="0" smtClean="0"/>
              <a:t>berbahaya dalam </a:t>
            </a:r>
            <a:r>
              <a:rPr lang="id-ID" dirty="0"/>
              <a:t>menimbulkan efek toksik. Kadar obat dalam plasma (serum) tidak perlu </a:t>
            </a:r>
            <a:r>
              <a:rPr lang="id-ID" dirty="0" smtClean="0"/>
              <a:t>dimonitor secara </a:t>
            </a:r>
            <a:r>
              <a:rPr lang="id-ID" dirty="0"/>
              <a:t>rutin bagi obat-obat yang mempunyai indeks terapeutik yang tinggi</a:t>
            </a:r>
          </a:p>
        </p:txBody>
      </p:sp>
    </p:spTree>
    <p:extLst>
      <p:ext uri="{BB962C8B-B14F-4D97-AF65-F5344CB8AC3E}">
        <p14:creationId xmlns:p14="http://schemas.microsoft.com/office/powerpoint/2010/main" val="520727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1"/>
            <a:ext cx="7696200" cy="868680"/>
          </a:xfrm>
        </p:spPr>
        <p:txBody>
          <a:bodyPr>
            <a:normAutofit/>
          </a:bodyPr>
          <a:lstStyle/>
          <a:p>
            <a:r>
              <a:rPr lang="id-ID" sz="5400" b="1" dirty="0" smtClean="0"/>
              <a:t>Kadar Puncak &amp; Terendah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868680"/>
            <a:ext cx="10888980" cy="5989319"/>
          </a:xfrm>
        </p:spPr>
        <p:txBody>
          <a:bodyPr>
            <a:normAutofit lnSpcReduction="10000"/>
          </a:bodyPr>
          <a:lstStyle/>
          <a:p>
            <a:r>
              <a:rPr lang="id-ID" dirty="0"/>
              <a:t>Kadar obat puncak adalah konsentrasi plasma tertingi dari sebuah obat pada </a:t>
            </a:r>
            <a:r>
              <a:rPr lang="id-ID" dirty="0" smtClean="0"/>
              <a:t>waktu tertentu</a:t>
            </a:r>
            <a:r>
              <a:rPr lang="id-ID" dirty="0"/>
              <a:t>. </a:t>
            </a:r>
          </a:p>
          <a:p>
            <a:pPr lvl="1"/>
            <a:r>
              <a:rPr lang="id-ID" dirty="0" smtClean="0"/>
              <a:t>Jika </a:t>
            </a:r>
            <a:r>
              <a:rPr lang="id-ID" dirty="0"/>
              <a:t>obat diberikan secara oral, waktu puncaknya mungkin 1 sampai 3 jam </a:t>
            </a:r>
            <a:r>
              <a:rPr lang="id-ID" dirty="0" smtClean="0"/>
              <a:t>setelah pemberian </a:t>
            </a:r>
            <a:r>
              <a:rPr lang="id-ID" dirty="0"/>
              <a:t>obat, tetapi jika obat diberikan secara intravena, kadar puncaknya </a:t>
            </a:r>
            <a:r>
              <a:rPr lang="id-ID" dirty="0" smtClean="0"/>
              <a:t>mungkin dicapai </a:t>
            </a:r>
            <a:r>
              <a:rPr lang="id-ID" dirty="0"/>
              <a:t>dalam 10 menit. </a:t>
            </a:r>
            <a:endParaRPr lang="id-ID" dirty="0" smtClean="0"/>
          </a:p>
          <a:p>
            <a:pPr lvl="1"/>
            <a:r>
              <a:rPr lang="id-ID" dirty="0" smtClean="0"/>
              <a:t>Sampel </a:t>
            </a:r>
            <a:r>
              <a:rPr lang="id-ID" dirty="0"/>
              <a:t>darah harus diambil pada waktu puncak yang </a:t>
            </a:r>
            <a:r>
              <a:rPr lang="id-ID" dirty="0" smtClean="0"/>
              <a:t>dianjurkan sesuai </a:t>
            </a:r>
            <a:r>
              <a:rPr lang="id-ID" dirty="0"/>
              <a:t>dengan rute </a:t>
            </a:r>
            <a:r>
              <a:rPr lang="id-ID" dirty="0" smtClean="0"/>
              <a:t>pemberian.</a:t>
            </a:r>
          </a:p>
          <a:p>
            <a:r>
              <a:rPr lang="sv-SE" dirty="0"/>
              <a:t>Kadar terendah adalah konsentrasi plasma terendah dari sebuah obat </a:t>
            </a:r>
            <a:r>
              <a:rPr lang="sv-SE" dirty="0" smtClean="0"/>
              <a:t>dan</a:t>
            </a:r>
            <a:r>
              <a:rPr lang="id-ID" dirty="0" smtClean="0"/>
              <a:t> </a:t>
            </a:r>
            <a:r>
              <a:rPr lang="sv-SE" dirty="0" smtClean="0"/>
              <a:t>menunjukkan </a:t>
            </a:r>
            <a:r>
              <a:rPr lang="sv-SE" dirty="0"/>
              <a:t>kecepatan eliminasi obat. </a:t>
            </a:r>
            <a:endParaRPr lang="id-ID" dirty="0" smtClean="0"/>
          </a:p>
          <a:p>
            <a:pPr lvl="1"/>
            <a:r>
              <a:rPr lang="sv-SE" dirty="0" smtClean="0"/>
              <a:t>Kadar </a:t>
            </a:r>
            <a:r>
              <a:rPr lang="sv-SE" dirty="0"/>
              <a:t>terendah diambil beberapa menit </a:t>
            </a:r>
            <a:r>
              <a:rPr lang="sv-SE" dirty="0" smtClean="0"/>
              <a:t>sebelum</a:t>
            </a:r>
            <a:r>
              <a:rPr lang="id-ID" dirty="0" smtClean="0"/>
              <a:t> obat </a:t>
            </a:r>
            <a:r>
              <a:rPr lang="id-ID" dirty="0"/>
              <a:t>diberikan, tanpa memandang apakah diberikan secara oral atau intravena. </a:t>
            </a:r>
            <a:endParaRPr lang="id-ID" dirty="0" smtClean="0"/>
          </a:p>
          <a:p>
            <a:pPr lvl="1"/>
            <a:r>
              <a:rPr lang="id-ID" dirty="0" smtClean="0"/>
              <a:t>Kadar </a:t>
            </a:r>
            <a:r>
              <a:rPr lang="sv-SE" dirty="0" smtClean="0"/>
              <a:t>puncak </a:t>
            </a:r>
            <a:r>
              <a:rPr lang="sv-SE" dirty="0"/>
              <a:t>menunjukkan kecepatan absorpsi suatu obat, dan kadar terendah </a:t>
            </a:r>
            <a:r>
              <a:rPr lang="sv-SE" dirty="0" smtClean="0"/>
              <a:t>menunjukkan</a:t>
            </a:r>
            <a:r>
              <a:rPr lang="id-ID" dirty="0" smtClean="0"/>
              <a:t> kecepatan </a:t>
            </a:r>
            <a:r>
              <a:rPr lang="id-ID" dirty="0"/>
              <a:t>eliminasi suatu obat. </a:t>
            </a:r>
            <a:endParaRPr lang="id-ID" dirty="0" smtClean="0"/>
          </a:p>
          <a:p>
            <a:pPr lvl="1"/>
            <a:r>
              <a:rPr lang="id-ID" dirty="0" smtClean="0"/>
              <a:t>Kadar </a:t>
            </a:r>
            <a:r>
              <a:rPr lang="id-ID" dirty="0"/>
              <a:t>puncak dan terendah diperlukan bagi obat-obat </a:t>
            </a:r>
            <a:r>
              <a:rPr lang="id-ID" dirty="0" smtClean="0"/>
              <a:t>yang memiliki </a:t>
            </a:r>
            <a:r>
              <a:rPr lang="id-ID" dirty="0"/>
              <a:t>indeks terapeutik yang sempit dan dianggap toksik, seperti </a:t>
            </a:r>
            <a:r>
              <a:rPr lang="id-ID" dirty="0" smtClean="0"/>
              <a:t>aminoglikosida </a:t>
            </a:r>
            <a:r>
              <a:rPr lang="sv-SE" dirty="0" smtClean="0"/>
              <a:t>(</a:t>
            </a:r>
            <a:r>
              <a:rPr lang="sv-SE" dirty="0"/>
              <a:t>antibiotika). Jika kadar terendah terlalu tinggi, maka toksisitas akan terjadi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96670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1"/>
            <a:ext cx="7696200" cy="845820"/>
          </a:xfrm>
        </p:spPr>
        <p:txBody>
          <a:bodyPr>
            <a:normAutofit/>
          </a:bodyPr>
          <a:lstStyle/>
          <a:p>
            <a:r>
              <a:rPr lang="id-ID" sz="5400" b="1" dirty="0" smtClean="0"/>
              <a:t>Dosis Pembebanan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914400"/>
            <a:ext cx="10957560" cy="5440679"/>
          </a:xfrm>
        </p:spPr>
        <p:txBody>
          <a:bodyPr>
            <a:normAutofit/>
          </a:bodyPr>
          <a:lstStyle/>
          <a:p>
            <a:r>
              <a:rPr lang="id-ID" sz="3200" dirty="0"/>
              <a:t>Jika ingin didapatkan efek obat yang segera, maka dosis awal yang besar, </a:t>
            </a:r>
            <a:r>
              <a:rPr lang="id-ID" sz="3200" dirty="0" smtClean="0"/>
              <a:t>dikenal sebagai </a:t>
            </a:r>
            <a:r>
              <a:rPr lang="id-ID" sz="3200" dirty="0"/>
              <a:t>dosis pembebanan, dari obat tersebut diberikan untuk mencapai MEC yang </a:t>
            </a:r>
            <a:r>
              <a:rPr lang="id-ID" sz="3200" dirty="0" smtClean="0"/>
              <a:t>cepat dalam </a:t>
            </a:r>
            <a:r>
              <a:rPr lang="id-ID" sz="3200" dirty="0"/>
              <a:t>plasma. </a:t>
            </a:r>
            <a:endParaRPr lang="id-ID" sz="3200" dirty="0" smtClean="0"/>
          </a:p>
          <a:p>
            <a:r>
              <a:rPr lang="id-ID" sz="3200" dirty="0" smtClean="0"/>
              <a:t>Setelah </a:t>
            </a:r>
            <a:r>
              <a:rPr lang="id-ID" sz="3200" dirty="0"/>
              <a:t>dosis awal yang besar, maka diberikan dosis sesuai dengan resep </a:t>
            </a:r>
            <a:r>
              <a:rPr lang="id-ID" sz="3200" dirty="0" smtClean="0"/>
              <a:t>per hari</a:t>
            </a:r>
            <a:r>
              <a:rPr lang="id-ID" sz="3200" dirty="0"/>
              <a:t>. </a:t>
            </a:r>
            <a:endParaRPr lang="id-ID" sz="3200" dirty="0" smtClean="0"/>
          </a:p>
          <a:p>
            <a:r>
              <a:rPr lang="id-ID" sz="3200" dirty="0" smtClean="0"/>
              <a:t>Contohnya: Digoksin</a:t>
            </a:r>
            <a:r>
              <a:rPr lang="id-ID" sz="3200" dirty="0"/>
              <a:t>, suatu preparat digitalis, membutuhkan dosis pembebanan pada saat </a:t>
            </a:r>
            <a:r>
              <a:rPr lang="id-ID" sz="3200" dirty="0" smtClean="0"/>
              <a:t>pertama kali </a:t>
            </a:r>
            <a:r>
              <a:rPr lang="id-ID" sz="3200" dirty="0"/>
              <a:t>diresepkan. </a:t>
            </a:r>
            <a:endParaRPr lang="id-ID" sz="3200" dirty="0" smtClean="0"/>
          </a:p>
          <a:p>
            <a:r>
              <a:rPr lang="id-ID" sz="3200" dirty="0" smtClean="0"/>
              <a:t>Digitalisasi </a:t>
            </a:r>
            <a:r>
              <a:rPr lang="id-ID" sz="3200" dirty="0"/>
              <a:t>adalah istilah yang dipakai untuk mencapai kadar MEC </a:t>
            </a:r>
            <a:r>
              <a:rPr lang="id-ID" sz="3200" dirty="0" smtClean="0"/>
              <a:t>untuk digoksin </a:t>
            </a:r>
            <a:r>
              <a:rPr lang="id-ID" sz="3200" dirty="0"/>
              <a:t>dalam plasma dalam waktu yang singkat</a:t>
            </a:r>
          </a:p>
        </p:txBody>
      </p:sp>
    </p:spTree>
    <p:extLst>
      <p:ext uri="{BB962C8B-B14F-4D97-AF65-F5344CB8AC3E}">
        <p14:creationId xmlns:p14="http://schemas.microsoft.com/office/powerpoint/2010/main" val="3869507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020" y="1"/>
            <a:ext cx="7764780" cy="868680"/>
          </a:xfrm>
        </p:spPr>
        <p:txBody>
          <a:bodyPr>
            <a:normAutofit/>
          </a:bodyPr>
          <a:lstStyle/>
          <a:p>
            <a:r>
              <a:rPr lang="id-ID" sz="5400" b="1" dirty="0" smtClean="0"/>
              <a:t>Efek Samping Obat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891540"/>
            <a:ext cx="10957560" cy="5966459"/>
          </a:xfrm>
        </p:spPr>
        <p:txBody>
          <a:bodyPr>
            <a:noAutofit/>
          </a:bodyPr>
          <a:lstStyle/>
          <a:p>
            <a:r>
              <a:rPr lang="id-ID" sz="3000" dirty="0"/>
              <a:t>Berbeda dengan efek toksik yang terjadi pada dosis tinggi, efek samping </a:t>
            </a:r>
            <a:r>
              <a:rPr lang="id-ID" sz="3000" dirty="0" smtClean="0"/>
              <a:t>biasanya terjadi </a:t>
            </a:r>
            <a:r>
              <a:rPr lang="id-ID" sz="3000" dirty="0"/>
              <a:t>pada dosis terapi. </a:t>
            </a:r>
            <a:endParaRPr lang="id-ID" sz="3000" dirty="0" smtClean="0"/>
          </a:p>
          <a:p>
            <a:r>
              <a:rPr lang="id-ID" sz="3000" dirty="0" smtClean="0"/>
              <a:t>Tingkat </a:t>
            </a:r>
            <a:r>
              <a:rPr lang="id-ID" sz="3000" dirty="0"/>
              <a:t>kejadian efek samping ini sangat bervariasi antara </a:t>
            </a:r>
            <a:r>
              <a:rPr lang="id-ID" sz="3000" dirty="0" smtClean="0"/>
              <a:t>satu obat </a:t>
            </a:r>
            <a:r>
              <a:rPr lang="id-ID" sz="3000" dirty="0"/>
              <a:t>dengan obat lainnya. Efek samping ini juga tidak dialami oleh semua orang </a:t>
            </a:r>
            <a:r>
              <a:rPr lang="id-ID" sz="3000" dirty="0" smtClean="0"/>
              <a:t>karena masing-masing </a:t>
            </a:r>
            <a:r>
              <a:rPr lang="id-ID" sz="3000" dirty="0"/>
              <a:t>orang memiliki kepekaan dan kemampuan untuk mengatasi efek ini </a:t>
            </a:r>
            <a:r>
              <a:rPr lang="id-ID" sz="3000" dirty="0" smtClean="0"/>
              <a:t>secara berbeda-beda</a:t>
            </a:r>
            <a:r>
              <a:rPr lang="id-ID" sz="3000" dirty="0"/>
              <a:t>. Efek samping suatu obat bisa lebih banyak dibandingkan efek terapinya</a:t>
            </a:r>
            <a:r>
              <a:rPr lang="id-ID" sz="3000" dirty="0" smtClean="0"/>
              <a:t>.</a:t>
            </a:r>
          </a:p>
          <a:p>
            <a:r>
              <a:rPr lang="id-ID" sz="3000" dirty="0"/>
              <a:t>Efek samping adalah efek fisiologis yang tidak berkaitan dengan efek obat </a:t>
            </a:r>
            <a:r>
              <a:rPr lang="id-ID" sz="3000" dirty="0" smtClean="0"/>
              <a:t>yang diinginkan</a:t>
            </a:r>
            <a:r>
              <a:rPr lang="id-ID" sz="3000" dirty="0"/>
              <a:t>. </a:t>
            </a:r>
            <a:endParaRPr lang="id-ID" sz="3000" dirty="0" smtClean="0"/>
          </a:p>
          <a:p>
            <a:r>
              <a:rPr lang="id-ID" sz="3000" dirty="0" smtClean="0"/>
              <a:t>Semua </a:t>
            </a:r>
            <a:r>
              <a:rPr lang="id-ID" sz="3000" dirty="0"/>
              <a:t>obat mempunyai efek samping baik yang diinginkan maupun tidak</a:t>
            </a:r>
            <a:r>
              <a:rPr lang="id-ID" sz="3000" dirty="0" smtClean="0"/>
              <a:t>. Bahkan </a:t>
            </a:r>
            <a:r>
              <a:rPr lang="id-ID" sz="3000" dirty="0"/>
              <a:t>dengan dosis obat yang tepat pun, efek samping dapat terjadi dan dapat </a:t>
            </a:r>
            <a:r>
              <a:rPr lang="id-ID" sz="3000" dirty="0" smtClean="0"/>
              <a:t>diketahui </a:t>
            </a:r>
            <a:r>
              <a:rPr lang="id-ID" sz="3000" dirty="0"/>
              <a:t>bakal terjadi </a:t>
            </a:r>
            <a:r>
              <a:rPr lang="id-ID" sz="3000" dirty="0" smtClean="0"/>
              <a:t>sebelumnya.</a:t>
            </a:r>
            <a:endParaRPr lang="id-ID" sz="3000" dirty="0"/>
          </a:p>
        </p:txBody>
      </p:sp>
    </p:spTree>
    <p:extLst>
      <p:ext uri="{BB962C8B-B14F-4D97-AF65-F5344CB8AC3E}">
        <p14:creationId xmlns:p14="http://schemas.microsoft.com/office/powerpoint/2010/main" val="543081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1"/>
            <a:ext cx="7696200" cy="868680"/>
          </a:xfrm>
        </p:spPr>
        <p:txBody>
          <a:bodyPr>
            <a:normAutofit/>
          </a:bodyPr>
          <a:lstStyle/>
          <a:p>
            <a:r>
              <a:rPr lang="id-ID" sz="5400" b="1" dirty="0" smtClean="0"/>
              <a:t>Lanjutan.... Contoh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914400"/>
            <a:ext cx="10980420" cy="5943599"/>
          </a:xfrm>
        </p:spPr>
        <p:txBody>
          <a:bodyPr>
            <a:normAutofit/>
          </a:bodyPr>
          <a:lstStyle/>
          <a:p>
            <a:r>
              <a:rPr lang="id-ID" dirty="0"/>
              <a:t>Efek samping suatu obat bisa lebih banyak dibandingkan efek terapinya</a:t>
            </a:r>
            <a:r>
              <a:rPr lang="id-ID" dirty="0" smtClean="0"/>
              <a:t>. Contohnya </a:t>
            </a:r>
            <a:r>
              <a:rPr lang="id-ID" dirty="0"/>
              <a:t>adalah amlodipin (obat tekanan darah tinggi). </a:t>
            </a:r>
            <a:endParaRPr lang="id-ID" dirty="0" smtClean="0"/>
          </a:p>
          <a:p>
            <a:r>
              <a:rPr lang="id-ID" dirty="0" smtClean="0"/>
              <a:t>Efek </a:t>
            </a:r>
            <a:r>
              <a:rPr lang="id-ID" dirty="0"/>
              <a:t>samping yang umum </a:t>
            </a:r>
            <a:r>
              <a:rPr lang="id-ID" dirty="0" smtClean="0"/>
              <a:t>terjadi adalah </a:t>
            </a:r>
            <a:r>
              <a:rPr lang="id-ID" dirty="0"/>
              <a:t>jantung berdebar (sampai 4,5%), nyeri perut (1.6%), mual (2.9%), sakit kepala (7.3</a:t>
            </a:r>
            <a:r>
              <a:rPr lang="id-ID" dirty="0" smtClean="0"/>
              <a:t>%), lemas </a:t>
            </a:r>
            <a:r>
              <a:rPr lang="id-ID" dirty="0"/>
              <a:t>(4.5%), dan lain-lain. </a:t>
            </a:r>
            <a:endParaRPr lang="id-ID" dirty="0" smtClean="0"/>
          </a:p>
          <a:p>
            <a:r>
              <a:rPr lang="id-ID" dirty="0" smtClean="0"/>
              <a:t>Persentase </a:t>
            </a:r>
            <a:r>
              <a:rPr lang="id-ID" dirty="0"/>
              <a:t>dalam tanda kurung menunjukkan jumlah </a:t>
            </a:r>
            <a:r>
              <a:rPr lang="id-ID" dirty="0" smtClean="0"/>
              <a:t>kejadian. Tidak </a:t>
            </a:r>
            <a:r>
              <a:rPr lang="id-ID" dirty="0"/>
              <a:t>selamanya efek samping ini merugikan. Pada kondisi tertentu efek ini </a:t>
            </a:r>
            <a:r>
              <a:rPr lang="id-ID" dirty="0" smtClean="0"/>
              <a:t>bisa </a:t>
            </a:r>
            <a:r>
              <a:rPr lang="sv-SE" dirty="0" smtClean="0"/>
              <a:t>dimanfaatkan</a:t>
            </a:r>
            <a:r>
              <a:rPr lang="sv-SE" dirty="0"/>
              <a:t>. </a:t>
            </a:r>
            <a:endParaRPr lang="id-ID" dirty="0" smtClean="0"/>
          </a:p>
          <a:p>
            <a:pPr lvl="1"/>
            <a:r>
              <a:rPr lang="sv-SE" dirty="0" smtClean="0"/>
              <a:t>Misalnya </a:t>
            </a:r>
            <a:r>
              <a:rPr lang="sv-SE" dirty="0"/>
              <a:t>efek mengantuk akibat obat antihistamin bermanfaat pada </a:t>
            </a:r>
            <a:r>
              <a:rPr lang="sv-SE" dirty="0" smtClean="0"/>
              <a:t>anak</a:t>
            </a:r>
            <a:r>
              <a:rPr lang="id-ID" dirty="0" smtClean="0"/>
              <a:t>  yang </a:t>
            </a:r>
            <a:r>
              <a:rPr lang="id-ID" dirty="0"/>
              <a:t>sedang batuk flue agar bisa beristirahat dengan baik. </a:t>
            </a:r>
            <a:endParaRPr lang="id-ID" dirty="0" smtClean="0"/>
          </a:p>
          <a:p>
            <a:pPr lvl="1"/>
            <a:r>
              <a:rPr lang="id-ID" dirty="0" smtClean="0"/>
              <a:t>Efek </a:t>
            </a:r>
            <a:r>
              <a:rPr lang="id-ID" dirty="0"/>
              <a:t>samping ini </a:t>
            </a:r>
            <a:r>
              <a:rPr lang="id-ID" dirty="0" smtClean="0"/>
              <a:t>bisa diperkirakan</a:t>
            </a:r>
            <a:r>
              <a:rPr lang="id-ID" dirty="0"/>
              <a:t>, tetapi ada juga yang tidak seperti reaksi alergi. Ada beberapa kejadian </a:t>
            </a:r>
            <a:r>
              <a:rPr lang="id-ID" dirty="0" smtClean="0"/>
              <a:t>dimana orang melepuh </a:t>
            </a:r>
            <a:r>
              <a:rPr lang="id-ID" dirty="0"/>
              <a:t>tubuhnya setelah menggunakan obat. Ini adalah salah satu contoh efek </a:t>
            </a:r>
            <a:r>
              <a:rPr lang="id-ID" dirty="0" smtClean="0"/>
              <a:t>yang tidak </a:t>
            </a:r>
            <a:r>
              <a:rPr lang="id-ID" dirty="0"/>
              <a:t>bisa diprediksi atau diperkirakan</a:t>
            </a:r>
          </a:p>
        </p:txBody>
      </p:sp>
    </p:spTree>
    <p:extLst>
      <p:ext uri="{BB962C8B-B14F-4D97-AF65-F5344CB8AC3E}">
        <p14:creationId xmlns:p14="http://schemas.microsoft.com/office/powerpoint/2010/main" val="3523828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866120" cy="1325563"/>
          </a:xfrm>
        </p:spPr>
        <p:txBody>
          <a:bodyPr/>
          <a:lstStyle/>
          <a:p>
            <a:r>
              <a:rPr lang="id-ID" b="1" dirty="0" smtClean="0"/>
              <a:t>Faktor pendorong terjadinya efek samping obat dari faktor pasien &amp; faktor intrinsik</a:t>
            </a:r>
            <a:endParaRPr lang="id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864672"/>
              </p:ext>
            </p:extLst>
          </p:nvPr>
        </p:nvGraphicFramePr>
        <p:xfrm>
          <a:off x="754063" y="1325563"/>
          <a:ext cx="10950575" cy="5532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66596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300" y="1"/>
            <a:ext cx="7810500" cy="891540"/>
          </a:xfrm>
        </p:spPr>
        <p:txBody>
          <a:bodyPr>
            <a:normAutofit/>
          </a:bodyPr>
          <a:lstStyle/>
          <a:p>
            <a:r>
              <a:rPr lang="id-ID" sz="5400" b="1" dirty="0" smtClean="0"/>
              <a:t>Efek Toksik Obat</a:t>
            </a:r>
            <a:endParaRPr lang="id-ID" sz="54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6754" y="891541"/>
            <a:ext cx="10647046" cy="563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86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0460" y="1"/>
            <a:ext cx="7673340" cy="937260"/>
          </a:xfrm>
        </p:spPr>
        <p:txBody>
          <a:bodyPr/>
          <a:lstStyle/>
          <a:p>
            <a:r>
              <a:rPr lang="id-ID" b="1" dirty="0" smtClean="0"/>
              <a:t>Tujuan Pembelajaran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937260"/>
            <a:ext cx="10934700" cy="5920739"/>
          </a:xfrm>
        </p:spPr>
        <p:txBody>
          <a:bodyPr>
            <a:normAutofit/>
          </a:bodyPr>
          <a:lstStyle/>
          <a:p>
            <a:r>
              <a:rPr lang="id-ID" dirty="0" smtClean="0"/>
              <a:t>Tujuan Intruksional Umum</a:t>
            </a:r>
          </a:p>
          <a:p>
            <a:pPr lvl="1"/>
            <a:r>
              <a:rPr lang="id-ID" sz="2800" dirty="0"/>
              <a:t>Mahasiswa setelah melakukan kegiatan pembelajaran diharapkan mampu </a:t>
            </a:r>
            <a:r>
              <a:rPr lang="id-ID" sz="2800" dirty="0" smtClean="0"/>
              <a:t>menjelaskan dan menganalisis efek obat pada tubuh.</a:t>
            </a:r>
          </a:p>
          <a:p>
            <a:r>
              <a:rPr lang="id-ID" dirty="0" smtClean="0"/>
              <a:t>Tujuan Instruksional Khusus</a:t>
            </a:r>
          </a:p>
          <a:p>
            <a:pPr lvl="1"/>
            <a:r>
              <a:rPr lang="id-ID" sz="2800" dirty="0" smtClean="0"/>
              <a:t>Mahasiswa </a:t>
            </a:r>
            <a:r>
              <a:rPr lang="id-ID" sz="2800" dirty="0"/>
              <a:t>akan mampu menjawab dan </a:t>
            </a:r>
            <a:r>
              <a:rPr lang="id-ID" sz="2800" dirty="0" smtClean="0"/>
              <a:t>menjelaskan prinsip dalam efek yang ditimbulkan dari obat</a:t>
            </a:r>
          </a:p>
          <a:p>
            <a:pPr lvl="1"/>
            <a:r>
              <a:rPr lang="id-ID" sz="2800" dirty="0" smtClean="0"/>
              <a:t>Mahasiswa akan mampu menjawab dan menjelaskan prinsip dalam indikasi obat.</a:t>
            </a:r>
          </a:p>
          <a:p>
            <a:pPr lvl="1"/>
            <a:r>
              <a:rPr lang="id-ID" sz="2800" dirty="0" smtClean="0"/>
              <a:t>Mahasiswa akan mampu menjelaskan dan menjawab dalam efek samping obat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758492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r>
              <a:rPr lang="id-ID" b="1" dirty="0" smtClean="0"/>
              <a:t>Daftar Obat Kontrainfikasi selama Menyusui</a:t>
            </a:r>
            <a:endParaRPr lang="id-ID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914400"/>
            <a:ext cx="10751820" cy="594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4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Next ????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4800" dirty="0" smtClean="0"/>
              <a:t>Berlanjut di Pertemuan berikutnya....</a:t>
            </a:r>
          </a:p>
          <a:p>
            <a:r>
              <a:rPr lang="id-ID" sz="4800" dirty="0" smtClean="0"/>
              <a:t>Anda sekarang latihan soal dulu ya.......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236586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5400" b="1" dirty="0" smtClean="0"/>
              <a:t>Apa saja yang akan dipelajari hari ini???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4000" dirty="0" smtClean="0"/>
              <a:t>Indikasi obat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4000" dirty="0" smtClean="0"/>
              <a:t>Kontra indikasi obat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4000" dirty="0" smtClean="0"/>
              <a:t>Efek obat yang ditimbulkan</a:t>
            </a:r>
          </a:p>
        </p:txBody>
      </p:sp>
    </p:spTree>
    <p:extLst>
      <p:ext uri="{BB962C8B-B14F-4D97-AF65-F5344CB8AC3E}">
        <p14:creationId xmlns:p14="http://schemas.microsoft.com/office/powerpoint/2010/main" val="78737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300" y="1"/>
            <a:ext cx="7810500" cy="891540"/>
          </a:xfrm>
        </p:spPr>
        <p:txBody>
          <a:bodyPr>
            <a:normAutofit/>
          </a:bodyPr>
          <a:lstStyle/>
          <a:p>
            <a:r>
              <a:rPr lang="id-ID" sz="5400" b="1" dirty="0" smtClean="0"/>
              <a:t>Apa itu Efek Obat ???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937260"/>
            <a:ext cx="10980420" cy="5920739"/>
          </a:xfrm>
        </p:spPr>
        <p:txBody>
          <a:bodyPr>
            <a:normAutofit/>
          </a:bodyPr>
          <a:lstStyle/>
          <a:p>
            <a:r>
              <a:rPr lang="id-ID" sz="3200" dirty="0" smtClean="0"/>
              <a:t>Reaksi obat </a:t>
            </a:r>
            <a:r>
              <a:rPr lang="id-ID" sz="3200" dirty="0"/>
              <a:t>yang tidak dikehendaki didefinisikan sebagai respon terhadap suatu obat </a:t>
            </a:r>
            <a:r>
              <a:rPr lang="id-ID" sz="3200" dirty="0" smtClean="0"/>
              <a:t>yang </a:t>
            </a:r>
            <a:r>
              <a:rPr lang="es-ES" sz="3200" dirty="0" err="1" smtClean="0"/>
              <a:t>berbahaya</a:t>
            </a:r>
            <a:r>
              <a:rPr lang="es-ES" sz="3200" dirty="0" smtClean="0"/>
              <a:t> </a:t>
            </a:r>
            <a:r>
              <a:rPr lang="es-ES" sz="3200" dirty="0"/>
              <a:t>dan </a:t>
            </a:r>
            <a:r>
              <a:rPr lang="es-ES" sz="3200" dirty="0" err="1"/>
              <a:t>tidak</a:t>
            </a:r>
            <a:r>
              <a:rPr lang="es-ES" sz="3200" dirty="0"/>
              <a:t> </a:t>
            </a:r>
            <a:r>
              <a:rPr lang="es-ES" sz="3200" dirty="0" err="1"/>
              <a:t>diharapkan</a:t>
            </a:r>
            <a:r>
              <a:rPr lang="es-ES" sz="3200" dirty="0"/>
              <a:t> </a:t>
            </a:r>
            <a:r>
              <a:rPr lang="es-ES" sz="3200" dirty="0" err="1"/>
              <a:t>serta</a:t>
            </a:r>
            <a:r>
              <a:rPr lang="es-ES" sz="3200" dirty="0"/>
              <a:t> </a:t>
            </a:r>
            <a:r>
              <a:rPr lang="es-ES" sz="3200" dirty="0" err="1"/>
              <a:t>terjadi</a:t>
            </a:r>
            <a:r>
              <a:rPr lang="es-ES" sz="3200" dirty="0"/>
              <a:t> pada dosis </a:t>
            </a:r>
            <a:r>
              <a:rPr lang="es-ES" sz="3200" dirty="0" err="1"/>
              <a:t>lazim</a:t>
            </a:r>
            <a:r>
              <a:rPr lang="es-ES" sz="3200" dirty="0"/>
              <a:t> yang </a:t>
            </a:r>
            <a:r>
              <a:rPr lang="es-ES" sz="3200" dirty="0" err="1"/>
              <a:t>dipakai</a:t>
            </a:r>
            <a:r>
              <a:rPr lang="es-ES" sz="3200" dirty="0"/>
              <a:t> </a:t>
            </a:r>
            <a:r>
              <a:rPr lang="es-ES" sz="3200" dirty="0" err="1"/>
              <a:t>oleh</a:t>
            </a:r>
            <a:r>
              <a:rPr lang="es-ES" sz="3200" dirty="0"/>
              <a:t> </a:t>
            </a:r>
            <a:r>
              <a:rPr lang="es-ES" sz="3200" dirty="0" err="1" smtClean="0"/>
              <a:t>manusia</a:t>
            </a:r>
            <a:r>
              <a:rPr lang="id-ID" sz="3200" dirty="0" smtClean="0"/>
              <a:t> </a:t>
            </a:r>
            <a:r>
              <a:rPr lang="fi-FI" sz="3200" dirty="0" smtClean="0"/>
              <a:t>untuk </a:t>
            </a:r>
            <a:r>
              <a:rPr lang="fi-FI" sz="3200" dirty="0"/>
              <a:t>tujuan profilaksis, diagnosis maupun </a:t>
            </a:r>
            <a:r>
              <a:rPr lang="fi-FI" sz="3200" dirty="0" smtClean="0"/>
              <a:t>terapi</a:t>
            </a:r>
            <a:r>
              <a:rPr lang="id-ID" sz="3200" dirty="0" smtClean="0"/>
              <a:t>.</a:t>
            </a:r>
          </a:p>
          <a:p>
            <a:r>
              <a:rPr lang="id-ID" sz="3200" dirty="0"/>
              <a:t>Reaksi obat yang tidak dikehendaki </a:t>
            </a:r>
            <a:r>
              <a:rPr lang="id-ID" sz="3200" dirty="0" smtClean="0"/>
              <a:t>ini dapat </a:t>
            </a:r>
            <a:r>
              <a:rPr lang="id-ID" sz="3200" dirty="0"/>
              <a:t>berupa kontraindikasi maupun efek samping obat (</a:t>
            </a:r>
            <a:r>
              <a:rPr lang="id-ID" sz="3200" i="1" dirty="0"/>
              <a:t>adverse drug reactions</a:t>
            </a:r>
            <a:r>
              <a:rPr lang="id-ID" sz="3200" dirty="0" smtClean="0"/>
              <a:t>).</a:t>
            </a:r>
          </a:p>
          <a:p>
            <a:r>
              <a:rPr lang="id-ID" sz="3200" dirty="0" smtClean="0"/>
              <a:t>Reaksi obat </a:t>
            </a:r>
            <a:r>
              <a:rPr lang="id-ID" sz="3200" dirty="0"/>
              <a:t>yang tidak dikehendaki ini dapat muncul dari faktor tenaga kesehatan, kondisi </a:t>
            </a:r>
            <a:r>
              <a:rPr lang="id-ID" sz="3200" dirty="0" smtClean="0"/>
              <a:t>pasien maupun </a:t>
            </a:r>
            <a:r>
              <a:rPr lang="id-ID" sz="3200" dirty="0"/>
              <a:t>obat itu sendiri</a:t>
            </a:r>
            <a:r>
              <a:rPr lang="id-ID" sz="3200" dirty="0" smtClean="0"/>
              <a:t>.</a:t>
            </a:r>
          </a:p>
          <a:p>
            <a:r>
              <a:rPr lang="id-ID" sz="3200" dirty="0" smtClean="0"/>
              <a:t>Jadi efek obat adalah sebuah hal yg muncul baik bernilai positif atau negatif pada pasien setelah mengkonsumsi obat baik yg diresepkan dokter atau dibeli sendiri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709447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0" y="1"/>
            <a:ext cx="7787640" cy="937260"/>
          </a:xfrm>
        </p:spPr>
        <p:txBody>
          <a:bodyPr>
            <a:normAutofit/>
          </a:bodyPr>
          <a:lstStyle/>
          <a:p>
            <a:r>
              <a:rPr lang="id-ID" sz="5400" b="1" dirty="0" smtClean="0"/>
              <a:t>Kontraindikasi obat ???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60" y="937260"/>
            <a:ext cx="10881360" cy="5920739"/>
          </a:xfrm>
        </p:spPr>
        <p:txBody>
          <a:bodyPr>
            <a:normAutofit/>
          </a:bodyPr>
          <a:lstStyle/>
          <a:p>
            <a:r>
              <a:rPr lang="id-ID" dirty="0"/>
              <a:t>Kontraindikasi adalah efek obat yang secara nyata dapat memberikan </a:t>
            </a:r>
            <a:r>
              <a:rPr lang="id-ID" dirty="0" smtClean="0"/>
              <a:t>dampak kerusakan </a:t>
            </a:r>
            <a:r>
              <a:rPr lang="id-ID" dirty="0"/>
              <a:t>fisiologis atau anatomis secara signifikan, memperparah penyakit serta </a:t>
            </a:r>
            <a:r>
              <a:rPr lang="id-ID" dirty="0" smtClean="0"/>
              <a:t>lebih lanjut </a:t>
            </a:r>
            <a:r>
              <a:rPr lang="id-ID" dirty="0"/>
              <a:t>dapat membahayakan kondisi jiwa </a:t>
            </a:r>
            <a:r>
              <a:rPr lang="id-ID" dirty="0" smtClean="0"/>
              <a:t>pasien.</a:t>
            </a:r>
          </a:p>
          <a:p>
            <a:r>
              <a:rPr lang="id-ID" dirty="0"/>
              <a:t>Pemberian obat-obatan </a:t>
            </a:r>
            <a:r>
              <a:rPr lang="id-ID" dirty="0" smtClean="0"/>
              <a:t>yang </a:t>
            </a:r>
            <a:r>
              <a:rPr lang="sv-SE" dirty="0" smtClean="0"/>
              <a:t>dikontraindikasikan </a:t>
            </a:r>
            <a:r>
              <a:rPr lang="sv-SE" dirty="0"/>
              <a:t>pada kondisi tertentu ini harus dihindarkan atau di bawah </a:t>
            </a:r>
            <a:r>
              <a:rPr lang="sv-SE" dirty="0" smtClean="0"/>
              <a:t>penanganan</a:t>
            </a:r>
            <a:r>
              <a:rPr lang="id-ID" dirty="0" smtClean="0"/>
              <a:t> khusus. </a:t>
            </a:r>
          </a:p>
          <a:p>
            <a:r>
              <a:rPr lang="id-ID" dirty="0"/>
              <a:t>Dalam beberapa hal kontraindikasi juga dianggap merupakan bagian dari </a:t>
            </a:r>
            <a:r>
              <a:rPr lang="id-ID" dirty="0" smtClean="0"/>
              <a:t>efek samping </a:t>
            </a:r>
            <a:r>
              <a:rPr lang="id-ID" dirty="0"/>
              <a:t>obat</a:t>
            </a:r>
            <a:r>
              <a:rPr lang="id-ID" dirty="0" smtClean="0"/>
              <a:t>.</a:t>
            </a:r>
          </a:p>
          <a:p>
            <a:r>
              <a:rPr lang="id-ID" dirty="0"/>
              <a:t>Sebagai contoh asetosal dikontraindikasikan pada anak di bawah 12 tahun, ibu </a:t>
            </a:r>
            <a:r>
              <a:rPr lang="id-ID" dirty="0" smtClean="0"/>
              <a:t>hamil dan </a:t>
            </a:r>
            <a:r>
              <a:rPr lang="id-ID" dirty="0"/>
              <a:t>menyusui karena sifat antiplateletnya (antitrombosit); atau timbulnya </a:t>
            </a:r>
            <a:r>
              <a:rPr lang="id-ID" dirty="0" smtClean="0"/>
              <a:t>stroke hemorragik </a:t>
            </a:r>
            <a:r>
              <a:rPr lang="id-ID" dirty="0"/>
              <a:t>pada penderita selesma yang juga hipertensi tingkat berat setelah diberi </a:t>
            </a:r>
            <a:r>
              <a:rPr lang="id-ID" dirty="0" smtClean="0"/>
              <a:t>obat selesma </a:t>
            </a:r>
            <a:r>
              <a:rPr lang="id-ID" dirty="0"/>
              <a:t>yang berisi fenilpropanolamin.</a:t>
            </a:r>
          </a:p>
        </p:txBody>
      </p:sp>
    </p:spTree>
    <p:extLst>
      <p:ext uri="{BB962C8B-B14F-4D97-AF65-F5344CB8AC3E}">
        <p14:creationId xmlns:p14="http://schemas.microsoft.com/office/powerpoint/2010/main" val="1021721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9020" y="1"/>
            <a:ext cx="7764780" cy="914400"/>
          </a:xfrm>
        </p:spPr>
        <p:txBody>
          <a:bodyPr>
            <a:normAutofit/>
          </a:bodyPr>
          <a:lstStyle/>
          <a:p>
            <a:r>
              <a:rPr lang="id-ID" sz="5400" b="1" dirty="0" smtClean="0"/>
              <a:t>Efek Samping Obat ???</a:t>
            </a:r>
            <a:endParaRPr lang="id-ID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914400"/>
            <a:ext cx="10957560" cy="5943599"/>
          </a:xfrm>
        </p:spPr>
        <p:txBody>
          <a:bodyPr>
            <a:normAutofit/>
          </a:bodyPr>
          <a:lstStyle/>
          <a:p>
            <a:r>
              <a:rPr lang="id-ID" sz="3200" dirty="0"/>
              <a:t>Efek samping obat adalah efek yang tidak menjadi tujuan utama pengobatan (</a:t>
            </a:r>
            <a:r>
              <a:rPr lang="id-ID" sz="3200" dirty="0" smtClean="0"/>
              <a:t>efek sekunder</a:t>
            </a:r>
            <a:r>
              <a:rPr lang="id-ID" sz="3200" dirty="0"/>
              <a:t>), namun efek ini dapat bermanfaat ataupun mengganggu (merugikan) </a:t>
            </a:r>
            <a:r>
              <a:rPr lang="id-ID" sz="3200" dirty="0" smtClean="0"/>
              <a:t>tergantung dari </a:t>
            </a:r>
            <a:r>
              <a:rPr lang="id-ID" sz="3200" dirty="0"/>
              <a:t>kondisi dan situasi </a:t>
            </a:r>
            <a:r>
              <a:rPr lang="id-ID" sz="3200" dirty="0" smtClean="0"/>
              <a:t>pasien.</a:t>
            </a:r>
          </a:p>
          <a:p>
            <a:r>
              <a:rPr lang="id-ID" sz="3200" dirty="0"/>
              <a:t>Pada kondisi tertentu, efek samping obat ini dapat </a:t>
            </a:r>
            <a:r>
              <a:rPr lang="id-ID" sz="3200" dirty="0" smtClean="0"/>
              <a:t>juga membahayakan </a:t>
            </a:r>
            <a:r>
              <a:rPr lang="id-ID" sz="3200" dirty="0"/>
              <a:t>jiwa pasien. </a:t>
            </a:r>
            <a:endParaRPr lang="id-ID" sz="3200" dirty="0" smtClean="0"/>
          </a:p>
          <a:p>
            <a:r>
              <a:rPr lang="id-ID" sz="3200" dirty="0" smtClean="0"/>
              <a:t>Efek </a:t>
            </a:r>
            <a:r>
              <a:rPr lang="id-ID" sz="3200" dirty="0"/>
              <a:t>samping obat ini pada dasarnya terjadi setelah </a:t>
            </a:r>
            <a:r>
              <a:rPr lang="id-ID" sz="3200" dirty="0" smtClean="0"/>
              <a:t>pemberian obat </a:t>
            </a:r>
            <a:r>
              <a:rPr lang="id-ID" sz="3200" dirty="0"/>
              <a:t>tersebut, yang kejadiannya dapat diramalkan atau belum dapat </a:t>
            </a:r>
            <a:r>
              <a:rPr lang="id-ID" sz="3200" dirty="0" smtClean="0"/>
              <a:t>diramalkan sebelumnya</a:t>
            </a:r>
            <a:r>
              <a:rPr lang="id-ID" sz="3200" dirty="0"/>
              <a:t>. </a:t>
            </a:r>
            <a:endParaRPr lang="id-ID" sz="3200" dirty="0" smtClean="0"/>
          </a:p>
          <a:p>
            <a:r>
              <a:rPr lang="id-ID" sz="3200" dirty="0" smtClean="0"/>
              <a:t>Sebagai </a:t>
            </a:r>
            <a:r>
              <a:rPr lang="id-ID" sz="3200" dirty="0"/>
              <a:t>contoh, penggunaan kortikosteroid (deksametason) dalam waktu </a:t>
            </a:r>
            <a:r>
              <a:rPr lang="id-ID" sz="3200" dirty="0" smtClean="0"/>
              <a:t>lama dapat </a:t>
            </a:r>
            <a:r>
              <a:rPr lang="id-ID" sz="3200" dirty="0"/>
              <a:t>menimbulkan efek moonface dan peningkatan nafsu makan</a:t>
            </a:r>
            <a:r>
              <a:rPr lang="id-ID" sz="3200" dirty="0" smtClean="0"/>
              <a:t> 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4054517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880" y="0"/>
            <a:ext cx="8046720" cy="1325563"/>
          </a:xfrm>
        </p:spPr>
        <p:txBody>
          <a:bodyPr>
            <a:normAutofit/>
          </a:bodyPr>
          <a:lstStyle/>
          <a:p>
            <a:r>
              <a:rPr lang="id-ID" b="1" dirty="0" smtClean="0"/>
              <a:t>Faktor penyebab dpt menimbulkan kontraindikasi/efek samping obat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325562"/>
            <a:ext cx="10934700" cy="5532437"/>
          </a:xfrm>
        </p:spPr>
        <p:txBody>
          <a:bodyPr>
            <a:noAutofit/>
          </a:bodyPr>
          <a:lstStyle/>
          <a:p>
            <a:r>
              <a:rPr lang="id-ID" sz="3000" dirty="0"/>
              <a:t>Usia pasien (misalnya, anak di bawah &lt; 2 tahun atau lansia &gt; 65 tahun).</a:t>
            </a:r>
          </a:p>
          <a:p>
            <a:r>
              <a:rPr lang="id-ID" sz="3000" dirty="0" smtClean="0"/>
              <a:t>Kondisi </a:t>
            </a:r>
            <a:r>
              <a:rPr lang="id-ID" sz="3000" dirty="0"/>
              <a:t>penyakit tertentu pada pasien (misalnya, kerusakan fungsi hati dan ginjal).</a:t>
            </a:r>
          </a:p>
          <a:p>
            <a:r>
              <a:rPr lang="id-ID" sz="3000" dirty="0" smtClean="0"/>
              <a:t>Reaksi </a:t>
            </a:r>
            <a:r>
              <a:rPr lang="id-ID" sz="3000" dirty="0"/>
              <a:t>hipersensitivitas (alergi) terhadap obat tertentu.</a:t>
            </a:r>
          </a:p>
          <a:p>
            <a:r>
              <a:rPr lang="id-ID" sz="3000" dirty="0" smtClean="0"/>
              <a:t>Interaksi </a:t>
            </a:r>
            <a:r>
              <a:rPr lang="id-ID" sz="3000" dirty="0"/>
              <a:t>membahayakan dengan senyawa kimia atau obat – obatan lain.</a:t>
            </a:r>
          </a:p>
          <a:p>
            <a:r>
              <a:rPr lang="id-ID" sz="3000" dirty="0" smtClean="0"/>
              <a:t>Kondisi </a:t>
            </a:r>
            <a:r>
              <a:rPr lang="id-ID" sz="3000" dirty="0"/>
              <a:t>hamil dan menyusui.</a:t>
            </a:r>
          </a:p>
          <a:p>
            <a:r>
              <a:rPr lang="nl-NL" sz="3000" dirty="0" smtClean="0"/>
              <a:t>Perbedaan </a:t>
            </a:r>
            <a:r>
              <a:rPr lang="nl-NL" sz="3000" dirty="0"/>
              <a:t>ras dan genetika.</a:t>
            </a:r>
          </a:p>
          <a:p>
            <a:r>
              <a:rPr lang="id-ID" sz="3000" dirty="0" smtClean="0"/>
              <a:t>Jenis </a:t>
            </a:r>
            <a:r>
              <a:rPr lang="id-ID" sz="3000" dirty="0"/>
              <a:t>kelamin.</a:t>
            </a:r>
          </a:p>
          <a:p>
            <a:r>
              <a:rPr lang="es-ES" sz="3000" dirty="0" err="1" smtClean="0"/>
              <a:t>Polifarmasi</a:t>
            </a:r>
            <a:r>
              <a:rPr lang="es-ES" sz="3000" dirty="0" smtClean="0"/>
              <a:t> </a:t>
            </a:r>
            <a:r>
              <a:rPr lang="es-ES" sz="3000" dirty="0"/>
              <a:t>(</a:t>
            </a:r>
            <a:r>
              <a:rPr lang="es-ES" sz="3000" dirty="0" err="1"/>
              <a:t>pengobatan</a:t>
            </a:r>
            <a:r>
              <a:rPr lang="es-ES" sz="3000" dirty="0"/>
              <a:t> yang </a:t>
            </a:r>
            <a:r>
              <a:rPr lang="es-ES" sz="3000" dirty="0" err="1"/>
              <a:t>tidak</a:t>
            </a:r>
            <a:r>
              <a:rPr lang="es-ES" sz="3000" dirty="0"/>
              <a:t> </a:t>
            </a:r>
            <a:r>
              <a:rPr lang="es-ES" sz="3000" dirty="0" err="1"/>
              <a:t>rasional</a:t>
            </a:r>
            <a:r>
              <a:rPr lang="es-ES" sz="3000" dirty="0"/>
              <a:t>).</a:t>
            </a:r>
            <a:endParaRPr lang="id-ID" sz="3000" dirty="0"/>
          </a:p>
        </p:txBody>
      </p:sp>
    </p:spTree>
    <p:extLst>
      <p:ext uri="{BB962C8B-B14F-4D97-AF65-F5344CB8AC3E}">
        <p14:creationId xmlns:p14="http://schemas.microsoft.com/office/powerpoint/2010/main" val="2385812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8960" y="0"/>
            <a:ext cx="8549640" cy="1325563"/>
          </a:xfrm>
        </p:spPr>
        <p:txBody>
          <a:bodyPr>
            <a:normAutofit/>
          </a:bodyPr>
          <a:lstStyle/>
          <a:p>
            <a:r>
              <a:rPr lang="id-ID" b="1" dirty="0" smtClean="0"/>
              <a:t>Terus Dokter menulis apa ya klo untuk identifikasi reaksi pemberian obat?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1325562"/>
            <a:ext cx="10957560" cy="5532437"/>
          </a:xfrm>
        </p:spPr>
        <p:txBody>
          <a:bodyPr>
            <a:normAutofit lnSpcReduction="10000"/>
          </a:bodyPr>
          <a:lstStyle/>
          <a:p>
            <a:r>
              <a:rPr lang="id-ID" dirty="0"/>
              <a:t>Waktu. Kapan kejadian tersebut muncul? Apakah terjadi sesaat setelah minum </a:t>
            </a:r>
            <a:r>
              <a:rPr lang="id-ID" dirty="0" smtClean="0"/>
              <a:t>obat ataukah </a:t>
            </a:r>
            <a:r>
              <a:rPr lang="id-ID" dirty="0"/>
              <a:t>berselang dalam waktu yang lama? Apakah reaksi tersebut terkait </a:t>
            </a:r>
            <a:r>
              <a:rPr lang="id-ID" dirty="0" smtClean="0"/>
              <a:t>dengan pemakaian </a:t>
            </a:r>
            <a:r>
              <a:rPr lang="id-ID" dirty="0"/>
              <a:t>obat?</a:t>
            </a:r>
          </a:p>
          <a:p>
            <a:r>
              <a:rPr lang="id-ID" dirty="0" smtClean="0"/>
              <a:t>Dosis</a:t>
            </a:r>
            <a:r>
              <a:rPr lang="id-ID" dirty="0"/>
              <a:t>. Apakah dosis yang diberikan kepada pasien dengan kondisi tertentu </a:t>
            </a:r>
            <a:r>
              <a:rPr lang="id-ID" dirty="0" smtClean="0"/>
              <a:t>terlalu besar</a:t>
            </a:r>
            <a:r>
              <a:rPr lang="id-ID" dirty="0"/>
              <a:t>?</a:t>
            </a:r>
          </a:p>
          <a:p>
            <a:r>
              <a:rPr lang="id-ID" dirty="0" smtClean="0"/>
              <a:t>Sifat </a:t>
            </a:r>
            <a:r>
              <a:rPr lang="id-ID" dirty="0"/>
              <a:t>permasalahan. Apakah ciri-ciri reaksi obat yang tidak diinginkan tersebut </a:t>
            </a:r>
            <a:r>
              <a:rPr lang="id-ID" dirty="0" smtClean="0"/>
              <a:t>sama dengan </a:t>
            </a:r>
            <a:r>
              <a:rPr lang="id-ID" dirty="0"/>
              <a:t>sifat farmakologis obatnya? Adakah kemungkinan interaksi obat?</a:t>
            </a:r>
          </a:p>
          <a:p>
            <a:r>
              <a:rPr lang="id-ID" dirty="0" smtClean="0"/>
              <a:t>Pengalaman</a:t>
            </a:r>
            <a:r>
              <a:rPr lang="id-ID" dirty="0"/>
              <a:t>. Apakah reaksi yang muncul tersebut mirip dengan reaksi yang </a:t>
            </a:r>
            <a:r>
              <a:rPr lang="id-ID" dirty="0" smtClean="0"/>
              <a:t>pernah </a:t>
            </a:r>
            <a:r>
              <a:rPr lang="sv-SE" dirty="0" smtClean="0"/>
              <a:t>dilaporkan </a:t>
            </a:r>
            <a:r>
              <a:rPr lang="sv-SE" dirty="0"/>
              <a:t>dalam pustaka atau literatur?</a:t>
            </a:r>
          </a:p>
          <a:p>
            <a:r>
              <a:rPr lang="id-ID" dirty="0" smtClean="0"/>
              <a:t>Penghentian </a:t>
            </a:r>
            <a:r>
              <a:rPr lang="id-ID" dirty="0"/>
              <a:t>keterulangan. Apa yang terjadi apabila pemakaian obat </a:t>
            </a:r>
            <a:r>
              <a:rPr lang="id-ID" dirty="0" smtClean="0"/>
              <a:t>dihentikan? Bagaimana </a:t>
            </a:r>
            <a:r>
              <a:rPr lang="id-ID" dirty="0"/>
              <a:t>jika di suatu hari kelak obat yang menimbulkan reaksi yang </a:t>
            </a:r>
            <a:r>
              <a:rPr lang="id-ID" dirty="0" smtClean="0"/>
              <a:t>tidak dikehendaki </a:t>
            </a:r>
            <a:r>
              <a:rPr lang="id-ID" dirty="0"/>
              <a:t>tersebut digunakan kembali, apakah reaksinya muncul kembali?</a:t>
            </a:r>
          </a:p>
        </p:txBody>
      </p:sp>
    </p:spTree>
    <p:extLst>
      <p:ext uri="{BB962C8B-B14F-4D97-AF65-F5344CB8AC3E}">
        <p14:creationId xmlns:p14="http://schemas.microsoft.com/office/powerpoint/2010/main" val="1245410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934700" cy="1325563"/>
          </a:xfrm>
        </p:spPr>
        <p:txBody>
          <a:bodyPr/>
          <a:lstStyle/>
          <a:p>
            <a:r>
              <a:rPr lang="id-ID" b="1" dirty="0" smtClean="0"/>
              <a:t>Gimana prinsip dokter dlm atasi munculnya efek samping obat </a:t>
            </a:r>
            <a:r>
              <a:rPr lang="id-ID" b="1" dirty="0" smtClean="0">
                <a:sym typeface="Wingdings" panose="05000000000000000000" pitchFamily="2" charset="2"/>
              </a:rPr>
              <a:t> penulisan di DRM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180" y="1325562"/>
            <a:ext cx="11094720" cy="5532437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Prinsip 5M:</a:t>
            </a:r>
          </a:p>
          <a:p>
            <a:pPr lvl="1"/>
            <a:r>
              <a:rPr lang="sv-SE" dirty="0"/>
              <a:t>Mengenali gejala-gejala dan tanda-tanda </a:t>
            </a:r>
            <a:r>
              <a:rPr lang="sv-SE" dirty="0" smtClean="0"/>
              <a:t>penyakit</a:t>
            </a:r>
            <a:endParaRPr lang="id-ID" dirty="0" smtClean="0"/>
          </a:p>
          <a:p>
            <a:pPr lvl="1"/>
            <a:r>
              <a:rPr lang="id-ID" dirty="0"/>
              <a:t>Menegaskan diagnosis penyakit.</a:t>
            </a:r>
          </a:p>
          <a:p>
            <a:pPr lvl="1"/>
            <a:r>
              <a:rPr lang="id-ID" dirty="0" smtClean="0"/>
              <a:t>Memilih </a:t>
            </a:r>
            <a:r>
              <a:rPr lang="id-ID" dirty="0"/>
              <a:t>tatalaksana terapi (non-farmakologik, farmakologik, gabungan </a:t>
            </a:r>
            <a:r>
              <a:rPr lang="id-ID" dirty="0" smtClean="0"/>
              <a:t>nonfarmakologik dan </a:t>
            </a:r>
            <a:r>
              <a:rPr lang="id-ID" dirty="0"/>
              <a:t>farmakologik).</a:t>
            </a:r>
          </a:p>
          <a:p>
            <a:pPr lvl="1"/>
            <a:r>
              <a:rPr lang="nl-NL" dirty="0" smtClean="0"/>
              <a:t>Memilih </a:t>
            </a:r>
            <a:r>
              <a:rPr lang="nl-NL" dirty="0"/>
              <a:t>dan menetapkan produk obat.</a:t>
            </a:r>
          </a:p>
          <a:p>
            <a:pPr lvl="1"/>
            <a:r>
              <a:rPr lang="id-ID" dirty="0" smtClean="0"/>
              <a:t>Memantau </a:t>
            </a:r>
            <a:r>
              <a:rPr lang="id-ID" dirty="0"/>
              <a:t>dan mengevaluasi output pengobatan</a:t>
            </a:r>
            <a:endParaRPr lang="id-ID" dirty="0" smtClean="0"/>
          </a:p>
          <a:p>
            <a:r>
              <a:rPr lang="id-ID" dirty="0" smtClean="0"/>
              <a:t>Prinsip 4T + 1W:</a:t>
            </a:r>
          </a:p>
          <a:p>
            <a:pPr lvl="1"/>
            <a:r>
              <a:rPr lang="id-ID" dirty="0"/>
              <a:t>Tepat indikasi –&gt; obat yang akan digunakan didasarkan pada diagnosis penyakit </a:t>
            </a:r>
            <a:r>
              <a:rPr lang="id-ID" dirty="0" smtClean="0"/>
              <a:t>yang akurat</a:t>
            </a:r>
            <a:r>
              <a:rPr lang="id-ID" dirty="0"/>
              <a:t>.</a:t>
            </a:r>
          </a:p>
          <a:p>
            <a:pPr lvl="1"/>
            <a:r>
              <a:rPr lang="id-ID" dirty="0" smtClean="0"/>
              <a:t>Tepat </a:t>
            </a:r>
            <a:r>
              <a:rPr lang="id-ID" dirty="0"/>
              <a:t>penderita –&gt; tidak ada kontraindikasi dan atau kondisi khusus yang </a:t>
            </a:r>
            <a:r>
              <a:rPr lang="id-ID" dirty="0" smtClean="0"/>
              <a:t>memerlukan penyesuaian </a:t>
            </a:r>
            <a:r>
              <a:rPr lang="id-ID" dirty="0"/>
              <a:t>dosis dan atau kondisi yang mempermudah timbulnya efek samping.</a:t>
            </a:r>
          </a:p>
          <a:p>
            <a:pPr lvl="1"/>
            <a:r>
              <a:rPr lang="id-ID" dirty="0" smtClean="0"/>
              <a:t>Tepat </a:t>
            </a:r>
            <a:r>
              <a:rPr lang="id-ID" dirty="0"/>
              <a:t>obat –&gt; pemilihan obat didasarkan pada pertimbangan nisbah/rasio </a:t>
            </a:r>
            <a:r>
              <a:rPr lang="id-ID" dirty="0" smtClean="0"/>
              <a:t>keamanan kemanjuran </a:t>
            </a:r>
            <a:r>
              <a:rPr lang="it-IT" dirty="0" smtClean="0"/>
              <a:t>di </a:t>
            </a:r>
            <a:r>
              <a:rPr lang="it-IT" dirty="0"/>
              <a:t>antara obat yang ada.</a:t>
            </a:r>
          </a:p>
          <a:p>
            <a:pPr lvl="1"/>
            <a:r>
              <a:rPr lang="id-ID" dirty="0" smtClean="0"/>
              <a:t>Tepat </a:t>
            </a:r>
            <a:r>
              <a:rPr lang="id-ID" dirty="0"/>
              <a:t>dosis dan cara pemberian –&gt; takaran, jalur pemberian, waktu dan </a:t>
            </a:r>
            <a:r>
              <a:rPr lang="id-ID" dirty="0" smtClean="0"/>
              <a:t>lama pemberian </a:t>
            </a:r>
            <a:r>
              <a:rPr lang="id-ID" dirty="0"/>
              <a:t>(lama pemakaian) tergantung kondisi penderita.</a:t>
            </a:r>
          </a:p>
          <a:p>
            <a:pPr lvl="1"/>
            <a:r>
              <a:rPr lang="id-ID" dirty="0" smtClean="0"/>
              <a:t>Waspada </a:t>
            </a:r>
            <a:r>
              <a:rPr lang="id-ID" dirty="0"/>
              <a:t>terhadap efek samping obat</a:t>
            </a:r>
          </a:p>
        </p:txBody>
      </p:sp>
    </p:spTree>
    <p:extLst>
      <p:ext uri="{BB962C8B-B14F-4D97-AF65-F5344CB8AC3E}">
        <p14:creationId xmlns:p14="http://schemas.microsoft.com/office/powerpoint/2010/main" val="2950740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4426</TotalTime>
  <Words>2078</Words>
  <Application>Microsoft Office PowerPoint</Application>
  <PresentationFormat>Widescreen</PresentationFormat>
  <Paragraphs>158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Efek Obat yang Ditimbulkan</vt:lpstr>
      <vt:lpstr>Tujuan Pembelajaran</vt:lpstr>
      <vt:lpstr>Apa saja yang akan dipelajari hari ini???</vt:lpstr>
      <vt:lpstr>Apa itu Efek Obat ???</vt:lpstr>
      <vt:lpstr>Kontraindikasi obat ???</vt:lpstr>
      <vt:lpstr>Efek Samping Obat ???</vt:lpstr>
      <vt:lpstr>Faktor penyebab dpt menimbulkan kontraindikasi/efek samping obat</vt:lpstr>
      <vt:lpstr>Terus Dokter menulis apa ya klo untuk identifikasi reaksi pemberian obat?</vt:lpstr>
      <vt:lpstr>Gimana prinsip dokter dlm atasi munculnya efek samping obat  penulisan di DRM</vt:lpstr>
      <vt:lpstr>Apa itu Efek Utama Obat ???</vt:lpstr>
      <vt:lpstr>Lanjutan....</vt:lpstr>
      <vt:lpstr>Teori Reseptor</vt:lpstr>
      <vt:lpstr>Indeks Terapeutik &amp; Batasan Terapeutik</vt:lpstr>
      <vt:lpstr>Kadar Puncak &amp; Terendah</vt:lpstr>
      <vt:lpstr>Dosis Pembebanan</vt:lpstr>
      <vt:lpstr>Efek Samping Obat</vt:lpstr>
      <vt:lpstr>Lanjutan.... Contoh</vt:lpstr>
      <vt:lpstr>Faktor pendorong terjadinya efek samping obat dari faktor pasien &amp; faktor intrinsik</vt:lpstr>
      <vt:lpstr>Efek Toksik Obat</vt:lpstr>
      <vt:lpstr>Daftar Obat Kontrainfikasi selama Menyusui</vt:lpstr>
      <vt:lpstr>Next ????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Faik</dc:creator>
  <cp:lastModifiedBy>Faik</cp:lastModifiedBy>
  <cp:revision>157</cp:revision>
  <dcterms:created xsi:type="dcterms:W3CDTF">2020-09-07T02:07:37Z</dcterms:created>
  <dcterms:modified xsi:type="dcterms:W3CDTF">2020-10-26T07:15:01Z</dcterms:modified>
</cp:coreProperties>
</file>