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9" r:id="rId22"/>
    <p:sldId id="280" r:id="rId23"/>
    <p:sldId id="284" r:id="rId24"/>
    <p:sldId id="282" r:id="rId25"/>
    <p:sldId id="283"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BB4999FA-B101-4F0F-B3BC-5E8CA873A54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B4999FA-B101-4F0F-B3BC-5E8CA873A54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8" name="Slide Number Placeholder 7"/>
          <p:cNvSpPr>
            <a:spLocks noGrp="1"/>
          </p:cNvSpPr>
          <p:nvPr>
            <p:ph type="sldNum" sz="quarter" idx="11"/>
          </p:nvPr>
        </p:nvSpPr>
        <p:spPr/>
        <p:txBody>
          <a:bodyPr/>
          <a:lstStyle/>
          <a:p>
            <a:fld id="{BB4999FA-B101-4F0F-B3BC-5E8CA873A54C}" type="slidenum">
              <a:rPr lang="id-ID" smtClean="0"/>
              <a:pPr/>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F2C9A-7BC1-431A-A545-188B9BA60752}" type="datetimeFigureOut">
              <a:rPr lang="id-ID" smtClean="0"/>
              <a:pPr/>
              <a:t>13/09/2016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56448" y="6422064"/>
            <a:ext cx="762000" cy="365125"/>
          </a:xfrm>
        </p:spPr>
        <p:txBody>
          <a:bodyPr/>
          <a:lstStyle/>
          <a:p>
            <a:fld id="{BB4999FA-B101-4F0F-B3BC-5E8CA873A54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C4F2C9A-7BC1-431A-A545-188B9BA60752}" type="datetimeFigureOut">
              <a:rPr lang="id-ID" smtClean="0"/>
              <a:pPr/>
              <a:t>13/09/2016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B4999FA-B101-4F0F-B3BC-5E8CA873A54C}"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C4F2C9A-7BC1-431A-A545-188B9BA60752}" type="datetimeFigureOut">
              <a:rPr lang="id-ID" smtClean="0"/>
              <a:pPr/>
              <a:t>13/09/2016</a:t>
            </a:fld>
            <a:endParaRPr lang="id-ID"/>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d-ID"/>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B4999FA-B101-4F0F-B3BC-5E8CA873A54C}"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MANAJEMEN LOGISTIK</a:t>
            </a:r>
            <a:endParaRPr lang="id-ID" dirty="0"/>
          </a:p>
        </p:txBody>
      </p:sp>
      <p:sp>
        <p:nvSpPr>
          <p:cNvPr id="3" name="Subtitle 2"/>
          <p:cNvSpPr>
            <a:spLocks noGrp="1"/>
          </p:cNvSpPr>
          <p:nvPr>
            <p:ph type="subTitle" idx="1"/>
          </p:nvPr>
        </p:nvSpPr>
        <p:spPr>
          <a:xfrm>
            <a:off x="1371600" y="3886200"/>
            <a:ext cx="6772300" cy="1752600"/>
          </a:xfrm>
        </p:spPr>
        <p:txBody>
          <a:bodyPr>
            <a:normAutofit/>
          </a:bodyPr>
          <a:lstStyle/>
          <a:p>
            <a:endParaRPr lang="id-ID" dirty="0" smtClean="0"/>
          </a:p>
          <a:p>
            <a:r>
              <a:rPr lang="id-ID" dirty="0" smtClean="0"/>
              <a:t>Konsep Manajemen Logistik</a:t>
            </a:r>
          </a:p>
          <a:p>
            <a:r>
              <a:rPr lang="id-ID" dirty="0" smtClean="0"/>
              <a:t>Tita Talitha, M.T</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5. Teknik Penyimpanan Barang Berukuran Kecil</a:t>
            </a:r>
            <a:br>
              <a:rPr lang="id-ID" sz="2400" dirty="0" smtClean="0"/>
            </a:br>
            <a:r>
              <a:rPr lang="id-ID" sz="2400" dirty="0" smtClean="0"/>
              <a:t>- Aktifitas unloading barang ukuran kecil</a:t>
            </a:r>
            <a:endParaRPr lang="id-ID" sz="2400" dirty="0"/>
          </a:p>
          <a:p>
            <a:pPr>
              <a:buNone/>
            </a:pPr>
            <a:r>
              <a:rPr lang="id-ID" sz="2400" dirty="0"/>
              <a:t>	</a:t>
            </a:r>
            <a:r>
              <a:rPr lang="id-ID" sz="2400" dirty="0" smtClean="0"/>
              <a:t>- Pengendalian kualitas dan kuantitas</a:t>
            </a:r>
            <a:br>
              <a:rPr lang="id-ID" sz="2400" dirty="0" smtClean="0"/>
            </a:br>
            <a:r>
              <a:rPr lang="id-ID" sz="2400" dirty="0" smtClean="0"/>
              <a:t>- Packaging</a:t>
            </a:r>
            <a:br>
              <a:rPr lang="id-ID" sz="2400" dirty="0" smtClean="0"/>
            </a:br>
            <a:r>
              <a:rPr lang="id-ID" sz="2400" dirty="0" smtClean="0"/>
              <a:t>- Identifikasi produk</a:t>
            </a:r>
            <a:br>
              <a:rPr lang="id-ID" sz="2400" dirty="0" smtClean="0"/>
            </a:br>
            <a:r>
              <a:rPr lang="id-ID" sz="2400" dirty="0" smtClean="0"/>
              <a:t>- Teknik penyimpanan dan pelayanan pelanggan</a:t>
            </a:r>
            <a:br>
              <a:rPr lang="id-ID" sz="2400" dirty="0" smtClean="0"/>
            </a:br>
            <a:r>
              <a:rPr lang="id-ID" sz="2400" dirty="0" smtClean="0"/>
              <a:t>- Pengendalian persediaan</a:t>
            </a:r>
            <a:br>
              <a:rPr lang="id-ID" sz="2400" dirty="0" smtClean="0"/>
            </a:br>
            <a:r>
              <a:rPr lang="id-ID" sz="2400" dirty="0" smtClean="0"/>
              <a:t>- Authomatic identification method</a:t>
            </a:r>
            <a:endParaRPr lang="id-ID"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6. Pengelolaan barang yang disimpan menggunakan karton (full-case)</a:t>
            </a:r>
            <a:br>
              <a:rPr lang="id-ID" sz="2400" dirty="0" smtClean="0"/>
            </a:br>
            <a:r>
              <a:rPr lang="id-ID" sz="2400" dirty="0" smtClean="0"/>
              <a:t>- Manfaat penyimpanan barang menggunakan karton</a:t>
            </a:r>
            <a:br>
              <a:rPr lang="id-ID" sz="2400" dirty="0" smtClean="0"/>
            </a:br>
            <a:r>
              <a:rPr lang="id-ID" sz="2400" dirty="0" smtClean="0"/>
              <a:t>- Order-pick methods</a:t>
            </a:r>
            <a:br>
              <a:rPr lang="id-ID" sz="2400" dirty="0" smtClean="0"/>
            </a:br>
            <a:r>
              <a:rPr lang="id-ID" sz="2400" dirty="0" smtClean="0"/>
              <a:t>- Teknik pengaturan penyimpanan menggunakan karton</a:t>
            </a:r>
            <a:br>
              <a:rPr lang="id-ID" sz="2400" dirty="0" smtClean="0"/>
            </a:br>
            <a:r>
              <a:rPr lang="id-ID" sz="2400" dirty="0" smtClean="0"/>
              <a:t>- Identifikasi posisi karton dan pallet</a:t>
            </a:r>
            <a:endParaRPr lang="id-ID"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7. Akuntansi Persediaan</a:t>
            </a:r>
            <a:br>
              <a:rPr lang="id-ID" sz="2400" dirty="0" smtClean="0"/>
            </a:br>
            <a:r>
              <a:rPr lang="id-ID" sz="2400" dirty="0" smtClean="0"/>
              <a:t>– Peran akuntansi dalam pengelolaan persediaan</a:t>
            </a:r>
            <a:br>
              <a:rPr lang="id-ID" sz="2400" dirty="0" smtClean="0"/>
            </a:br>
            <a:r>
              <a:rPr lang="id-ID" sz="2400" dirty="0" smtClean="0"/>
              <a:t>– Kontrol intern dilihat dari segi organisasi serta sistem dan prosedur administrasi pergudangan</a:t>
            </a:r>
            <a:br>
              <a:rPr lang="id-ID" sz="2400" dirty="0" smtClean="0"/>
            </a:br>
            <a:r>
              <a:rPr lang="id-ID" sz="2400" dirty="0" smtClean="0"/>
              <a:t>– Perhitungan biaya material dengan metoda FIFO (First in First Out), LIFO (Last in First Out), dan AVERAGE</a:t>
            </a:r>
            <a:br>
              <a:rPr lang="id-ID" sz="2400" dirty="0" smtClean="0"/>
            </a:br>
            <a:r>
              <a:rPr lang="id-ID" sz="2400" dirty="0" smtClean="0"/>
              <a:t>– Laporan persediaan yang diperlukan akuntansi</a:t>
            </a:r>
            <a:endParaRPr lang="id-ID"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8. Laporan Sistem Pergudangan</a:t>
            </a:r>
            <a:br>
              <a:rPr lang="id-ID" sz="2400" dirty="0" smtClean="0"/>
            </a:br>
            <a:r>
              <a:rPr lang="id-ID" sz="2400" dirty="0" smtClean="0"/>
              <a:t>– Laporan status persediaan</a:t>
            </a:r>
            <a:br>
              <a:rPr lang="id-ID" sz="2400" dirty="0" smtClean="0"/>
            </a:br>
            <a:r>
              <a:rPr lang="id-ID" sz="2400" dirty="0" smtClean="0"/>
              <a:t>– Laporan Transaksi Barang</a:t>
            </a:r>
            <a:br>
              <a:rPr lang="id-ID" sz="2400" dirty="0" smtClean="0"/>
            </a:br>
            <a:r>
              <a:rPr lang="id-ID" sz="2400" dirty="0" smtClean="0"/>
              <a:t>– Klasifikasi Barang</a:t>
            </a:r>
            <a:br>
              <a:rPr lang="id-ID" sz="2400" dirty="0" smtClean="0"/>
            </a:br>
            <a:r>
              <a:rPr lang="id-ID" sz="2400" dirty="0" smtClean="0"/>
              <a:t>– Statistik Pemakaian Barang</a:t>
            </a:r>
            <a:br>
              <a:rPr lang="id-ID" sz="2400" dirty="0" smtClean="0"/>
            </a:br>
            <a:r>
              <a:rPr lang="id-ID" sz="2400" dirty="0" smtClean="0"/>
              <a:t>– Laporan Perhitungan Inventory Control</a:t>
            </a:r>
            <a:endParaRPr lang="id-ID"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9. Manajemen Pergudangan dan distribusi</a:t>
            </a:r>
            <a:br>
              <a:rPr lang="id-ID" sz="2400" dirty="0" smtClean="0"/>
            </a:br>
            <a:r>
              <a:rPr lang="id-ID" sz="2400" dirty="0" smtClean="0"/>
              <a:t>- Konsep dasar Distribution Requirement Planning (DRP).</a:t>
            </a:r>
            <a:br>
              <a:rPr lang="id-ID" sz="2400" dirty="0" smtClean="0"/>
            </a:br>
            <a:r>
              <a:rPr lang="id-ID" sz="2400" dirty="0" smtClean="0"/>
              <a:t>- Multi – echelon distribution system</a:t>
            </a:r>
            <a:br>
              <a:rPr lang="id-ID" sz="2400" dirty="0" smtClean="0"/>
            </a:br>
            <a:r>
              <a:rPr lang="id-ID" sz="2400" dirty="0" smtClean="0"/>
              <a:t>- Pull system</a:t>
            </a:r>
            <a:br>
              <a:rPr lang="id-ID" sz="2400" dirty="0" smtClean="0"/>
            </a:br>
            <a:r>
              <a:rPr lang="id-ID" sz="2400" dirty="0" smtClean="0"/>
              <a:t>- Push system</a:t>
            </a:r>
            <a:br>
              <a:rPr lang="id-ID" sz="2400" dirty="0" smtClean="0"/>
            </a:br>
            <a:r>
              <a:rPr lang="id-ID" sz="2400" dirty="0" smtClean="0"/>
              <a:t>- Illustrasi order – point system</a:t>
            </a:r>
            <a:br>
              <a:rPr lang="id-ID" sz="2400" dirty="0" smtClean="0"/>
            </a:br>
            <a:r>
              <a:rPr lang="id-ID" sz="2400" dirty="0" smtClean="0"/>
              <a:t>- Solusi order point</a:t>
            </a:r>
            <a:br>
              <a:rPr lang="id-ID" sz="2400" dirty="0" smtClean="0"/>
            </a:br>
            <a:r>
              <a:rPr lang="id-ID" sz="2400" dirty="0" smtClean="0"/>
              <a:t>- Base – stock system</a:t>
            </a:r>
            <a:br>
              <a:rPr lang="id-ID" sz="2400" dirty="0" smtClean="0"/>
            </a:br>
            <a:r>
              <a:rPr lang="id-ID" sz="2400" dirty="0" smtClean="0"/>
              <a:t>- Illustrasi perhitungan DRP</a:t>
            </a:r>
            <a:br>
              <a:rPr lang="id-ID" sz="2400" dirty="0" smtClean="0"/>
            </a:br>
            <a:r>
              <a:rPr lang="id-ID" sz="2400" dirty="0" smtClean="0"/>
              <a:t>- Studi kasus DRP dengan menggunakan Software</a:t>
            </a:r>
            <a:endParaRPr lang="id-ID"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10. Inventory Control Techniques</a:t>
            </a:r>
            <a:br>
              <a:rPr lang="id-ID" sz="2400" dirty="0" smtClean="0"/>
            </a:br>
            <a:r>
              <a:rPr lang="id-ID" sz="2400" dirty="0" smtClean="0"/>
              <a:t>– Klasifikasi persediaan</a:t>
            </a:r>
            <a:br>
              <a:rPr lang="id-ID" sz="2400" dirty="0" smtClean="0"/>
            </a:br>
            <a:r>
              <a:rPr lang="id-ID" sz="2400" dirty="0" smtClean="0"/>
              <a:t>– Biaya persediaan</a:t>
            </a:r>
            <a:br>
              <a:rPr lang="id-ID" sz="2400" dirty="0" smtClean="0"/>
            </a:br>
            <a:r>
              <a:rPr lang="id-ID" sz="2400" dirty="0" smtClean="0"/>
              <a:t>– Sistem pengendalian persediaan</a:t>
            </a:r>
            <a:br>
              <a:rPr lang="id-ID" sz="2400" dirty="0" smtClean="0"/>
            </a:br>
            <a:r>
              <a:rPr lang="id-ID" sz="2400" dirty="0" smtClean="0"/>
              <a:t>– Economic order quantity; Reorder point dan Safety Stock untuk Independent – material</a:t>
            </a:r>
            <a:br>
              <a:rPr lang="id-ID" sz="2400" dirty="0" smtClean="0"/>
            </a:br>
            <a:r>
              <a:rPr lang="id-ID" sz="2400" dirty="0" smtClean="0"/>
              <a:t>– Fixed order period inventory system</a:t>
            </a:r>
            <a:br>
              <a:rPr lang="id-ID" sz="2400" dirty="0" smtClean="0"/>
            </a:br>
            <a:r>
              <a:rPr lang="id-ID" sz="2400" dirty="0" smtClean="0"/>
              <a:t>– Latihan perhitungan optimasi persediaan</a:t>
            </a:r>
            <a:endParaRPr lang="id-ID"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Autofit/>
          </a:bodyPr>
          <a:lstStyle/>
          <a:p>
            <a:pPr>
              <a:buNone/>
            </a:pPr>
            <a:r>
              <a:rPr lang="id-ID" sz="2400" dirty="0" smtClean="0"/>
              <a:t>11. Inventarisasi dan auditing persediaan</a:t>
            </a:r>
            <a:br>
              <a:rPr lang="id-ID" sz="2400" dirty="0" smtClean="0"/>
            </a:br>
            <a:r>
              <a:rPr lang="id-ID" sz="2400" dirty="0" smtClean="0"/>
              <a:t>– Manfaat inventarisasi persediaan</a:t>
            </a:r>
            <a:br>
              <a:rPr lang="id-ID" sz="2400" dirty="0" smtClean="0"/>
            </a:br>
            <a:r>
              <a:rPr lang="id-ID" sz="2400" dirty="0" smtClean="0"/>
              <a:t>– Teknik inventarisasi persediaan</a:t>
            </a:r>
            <a:br>
              <a:rPr lang="id-ID" sz="2400" dirty="0" smtClean="0"/>
            </a:br>
            <a:r>
              <a:rPr lang="id-ID" sz="2400" dirty="0" smtClean="0"/>
              <a:t>– Inventarisasi total dan inventarisasi sebagian</a:t>
            </a:r>
            <a:br>
              <a:rPr lang="id-ID" sz="2400" dirty="0" smtClean="0"/>
            </a:br>
            <a:r>
              <a:rPr lang="id-ID" sz="2400" dirty="0" smtClean="0"/>
              <a:t>– Laporan Hasil inventarisasi</a:t>
            </a:r>
          </a:p>
          <a:p>
            <a:pPr>
              <a:buNone/>
            </a:pPr>
            <a:r>
              <a:rPr lang="id-ID" sz="2400" dirty="0" smtClean="0"/>
              <a:t>12. Sistem Informasi dan Komputerisasi Sistem Manajemen Pergudangan</a:t>
            </a:r>
            <a:br>
              <a:rPr lang="id-ID" sz="2400" dirty="0" smtClean="0"/>
            </a:br>
            <a:r>
              <a:rPr lang="id-ID" sz="2400" dirty="0" smtClean="0"/>
              <a:t>– Perbedaan data dan informasi pergudangan</a:t>
            </a:r>
            <a:br>
              <a:rPr lang="id-ID" sz="2400" dirty="0" smtClean="0"/>
            </a:br>
            <a:r>
              <a:rPr lang="id-ID" sz="2400" dirty="0" smtClean="0"/>
              <a:t>– Apa yang dimaksud dengan sistem informasi manajemen</a:t>
            </a:r>
            <a:br>
              <a:rPr lang="id-ID" sz="2400" dirty="0" smtClean="0"/>
            </a:br>
            <a:r>
              <a:rPr lang="id-ID" sz="2400" dirty="0" smtClean="0"/>
              <a:t>– Pembentukan Master File Kodifikasi Barang</a:t>
            </a:r>
            <a:br>
              <a:rPr lang="id-ID" sz="2400" dirty="0" smtClean="0"/>
            </a:br>
            <a:r>
              <a:rPr lang="id-ID" sz="2400" dirty="0" smtClean="0"/>
              <a:t>– Pembentukan Master File Persediaan di Gudang</a:t>
            </a:r>
            <a:br>
              <a:rPr lang="id-ID" sz="2400" dirty="0" smtClean="0"/>
            </a:br>
            <a:r>
              <a:rPr lang="id-ID" sz="2400" dirty="0" smtClean="0"/>
              <a:t>– Penentuan Kode Lokasi Barang</a:t>
            </a:r>
            <a:br>
              <a:rPr lang="id-ID" sz="2400" dirty="0" smtClean="0"/>
            </a:br>
            <a:r>
              <a:rPr lang="id-ID" sz="2400" dirty="0" smtClean="0"/>
              <a:t>– Teknik Pencatatan Transaksi Barang</a:t>
            </a:r>
            <a:endParaRPr lang="id-ID"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Manajemen Logistik</a:t>
            </a:r>
            <a:endParaRPr lang="id-ID" dirty="0"/>
          </a:p>
        </p:txBody>
      </p:sp>
      <p:sp>
        <p:nvSpPr>
          <p:cNvPr id="3" name="Content Placeholder 2"/>
          <p:cNvSpPr>
            <a:spLocks noGrp="1"/>
          </p:cNvSpPr>
          <p:nvPr>
            <p:ph idx="1"/>
          </p:nvPr>
        </p:nvSpPr>
        <p:spPr>
          <a:xfrm>
            <a:off x="457200" y="1600201"/>
            <a:ext cx="8229600" cy="2686055"/>
          </a:xfrm>
        </p:spPr>
        <p:txBody>
          <a:bodyPr>
            <a:normAutofit fontScale="92500" lnSpcReduction="10000"/>
          </a:bodyPr>
          <a:lstStyle/>
          <a:p>
            <a:r>
              <a:rPr lang="id-ID" sz="2400" dirty="0" smtClean="0"/>
              <a:t>Perencanaan dan Penentuan Kebutuhan</a:t>
            </a:r>
            <a:endParaRPr lang="id-ID" sz="2400" dirty="0"/>
          </a:p>
          <a:p>
            <a:r>
              <a:rPr lang="id-ID" sz="2400" dirty="0" smtClean="0"/>
              <a:t>Penganggaran</a:t>
            </a:r>
            <a:endParaRPr lang="id-ID" sz="2400" dirty="0"/>
          </a:p>
          <a:p>
            <a:r>
              <a:rPr lang="id-ID" sz="2400" dirty="0" smtClean="0"/>
              <a:t>Pengadaan</a:t>
            </a:r>
          </a:p>
          <a:p>
            <a:r>
              <a:rPr lang="id-ID" sz="2400" dirty="0" smtClean="0"/>
              <a:t>Penyimpanan dan Penyaluran</a:t>
            </a:r>
            <a:endParaRPr lang="id-ID" sz="2400" dirty="0"/>
          </a:p>
          <a:p>
            <a:r>
              <a:rPr lang="id-ID" sz="2400" dirty="0" smtClean="0"/>
              <a:t>Pemeliharaan</a:t>
            </a:r>
          </a:p>
          <a:p>
            <a:r>
              <a:rPr lang="id-ID" sz="2400" dirty="0" smtClean="0"/>
              <a:t>Penghapusan</a:t>
            </a:r>
          </a:p>
          <a:p>
            <a:r>
              <a:rPr lang="id-ID" sz="2400" dirty="0" smtClean="0"/>
              <a:t>Pengendalian</a:t>
            </a:r>
            <a:endParaRPr lang="id-ID" sz="2400" dirty="0"/>
          </a:p>
        </p:txBody>
      </p:sp>
      <p:graphicFrame>
        <p:nvGraphicFramePr>
          <p:cNvPr id="1026" name="Diagram 2"/>
          <p:cNvGraphicFramePr>
            <a:graphicFrameLocks/>
          </p:cNvGraphicFramePr>
          <p:nvPr/>
        </p:nvGraphicFramePr>
        <p:xfrm>
          <a:off x="2500266" y="2714596"/>
          <a:ext cx="6643734" cy="4143404"/>
        </p:xfrm>
        <a:graphic>
          <a:graphicData uri="http://schemas.openxmlformats.org/drawingml/2006/compatibility">
            <com:legacyDrawing xmlns:com="http://schemas.openxmlformats.org/drawingml/2006/compatibility" spid="_x0000_s102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Jenis barang dalam manajemen logistik</a:t>
            </a:r>
            <a:endParaRPr lang="id-ID" dirty="0"/>
          </a:p>
        </p:txBody>
      </p:sp>
      <p:sp>
        <p:nvSpPr>
          <p:cNvPr id="3" name="Content Placeholder 2"/>
          <p:cNvSpPr>
            <a:spLocks noGrp="1"/>
          </p:cNvSpPr>
          <p:nvPr>
            <p:ph idx="1"/>
          </p:nvPr>
        </p:nvSpPr>
        <p:spPr>
          <a:xfrm>
            <a:off x="457200" y="1600200"/>
            <a:ext cx="8229600" cy="4829196"/>
          </a:xfrm>
        </p:spPr>
        <p:txBody>
          <a:bodyPr>
            <a:noAutofit/>
          </a:bodyPr>
          <a:lstStyle/>
          <a:p>
            <a:pPr>
              <a:buNone/>
            </a:pPr>
            <a:r>
              <a:rPr lang="id-ID" sz="2000" dirty="0" smtClean="0"/>
              <a:t>1. Barang konsumsi : barang yang dihasilkan perusahaan untuk kepentingan konsumen akhir</a:t>
            </a:r>
          </a:p>
          <a:p>
            <a:pPr>
              <a:buNone/>
            </a:pPr>
            <a:r>
              <a:rPr lang="id-ID" sz="2000" dirty="0" smtClean="0"/>
              <a:t>	Misalkan: Produsen – Konsumen</a:t>
            </a:r>
            <a:br>
              <a:rPr lang="id-ID" sz="2000" dirty="0" smtClean="0"/>
            </a:br>
            <a:r>
              <a:rPr lang="id-ID" sz="2000" dirty="0" smtClean="0"/>
              <a:t>Produsen – Pengecer – Konsumen</a:t>
            </a:r>
            <a:br>
              <a:rPr lang="id-ID" sz="2000" dirty="0" smtClean="0"/>
            </a:br>
            <a:r>
              <a:rPr lang="id-ID" sz="2000" dirty="0" smtClean="0"/>
              <a:t>Produsen – Pedagan Besar – Pengecer – Konsumen</a:t>
            </a:r>
            <a:br>
              <a:rPr lang="id-ID" sz="2000" dirty="0" smtClean="0"/>
            </a:br>
            <a:r>
              <a:rPr lang="id-ID" sz="2000" dirty="0" smtClean="0"/>
              <a:t>Produsen – Agen – Pengecer – Konsumen</a:t>
            </a:r>
            <a:br>
              <a:rPr lang="id-ID" sz="2000" dirty="0" smtClean="0"/>
            </a:br>
            <a:r>
              <a:rPr lang="id-ID" sz="2000" dirty="0" smtClean="0"/>
              <a:t>Produsen – Agen – Pedagang Besar – Pengecer – Konsumen</a:t>
            </a:r>
          </a:p>
          <a:p>
            <a:pPr>
              <a:buNone/>
            </a:pPr>
            <a:endParaRPr lang="id-ID" sz="2000" dirty="0" smtClean="0"/>
          </a:p>
          <a:p>
            <a:pPr>
              <a:buNone/>
            </a:pPr>
            <a:r>
              <a:rPr lang="id-ID" sz="2000" dirty="0" smtClean="0"/>
              <a:t>2. Barang Industri : suatu barang yang dihasilkan perusahaan untuk kepentingan atau kegiatan industri</a:t>
            </a:r>
          </a:p>
          <a:p>
            <a:pPr>
              <a:buNone/>
            </a:pPr>
            <a:r>
              <a:rPr lang="id-ID" sz="2000" dirty="0"/>
              <a:t>	</a:t>
            </a:r>
            <a:r>
              <a:rPr lang="id-ID" sz="2000" dirty="0" smtClean="0"/>
              <a:t>Misalkan:</a:t>
            </a:r>
            <a:br>
              <a:rPr lang="id-ID" sz="2000" dirty="0" smtClean="0"/>
            </a:br>
            <a:r>
              <a:rPr lang="id-ID" sz="2000" dirty="0" smtClean="0"/>
              <a:t>Produsen – Pemakai industri</a:t>
            </a:r>
            <a:br>
              <a:rPr lang="id-ID" sz="2000" dirty="0" smtClean="0"/>
            </a:br>
            <a:r>
              <a:rPr lang="id-ID" sz="2000" dirty="0" smtClean="0"/>
              <a:t>Produsen – Distributor industri – Pemakai industri</a:t>
            </a:r>
            <a:br>
              <a:rPr lang="id-ID" sz="2000" dirty="0" smtClean="0"/>
            </a:br>
            <a:r>
              <a:rPr lang="id-ID" sz="2000" dirty="0" smtClean="0"/>
              <a:t>Produsen – Agen – Pemakai industri</a:t>
            </a:r>
            <a:br>
              <a:rPr lang="id-ID" sz="2000" dirty="0" smtClean="0"/>
            </a:br>
            <a:r>
              <a:rPr lang="id-ID" sz="2000" dirty="0" smtClean="0"/>
              <a:t>Produsen – Agen Distributor industri – Pemakai industri</a:t>
            </a:r>
          </a:p>
          <a:p>
            <a:pPr>
              <a:buNone/>
            </a:pPr>
            <a:endParaRPr lang="id-ID"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Asas-asas manajemen logistik </a:t>
            </a:r>
            <a:endParaRPr lang="id-ID" dirty="0"/>
          </a:p>
        </p:txBody>
      </p:sp>
      <p:sp>
        <p:nvSpPr>
          <p:cNvPr id="3" name="Content Placeholder 2"/>
          <p:cNvSpPr>
            <a:spLocks noGrp="1"/>
          </p:cNvSpPr>
          <p:nvPr>
            <p:ph idx="1"/>
          </p:nvPr>
        </p:nvSpPr>
        <p:spPr/>
        <p:txBody>
          <a:bodyPr>
            <a:normAutofit/>
          </a:bodyPr>
          <a:lstStyle/>
          <a:p>
            <a:pPr marL="514350" indent="-514350">
              <a:buFont typeface="+mj-lt"/>
              <a:buAutoNum type="alphaLcPeriod"/>
            </a:pPr>
            <a:r>
              <a:rPr lang="id-ID" sz="2400" dirty="0" smtClean="0"/>
              <a:t>Keahlian</a:t>
            </a:r>
          </a:p>
          <a:p>
            <a:pPr marL="514350" indent="-514350">
              <a:buFont typeface="+mj-lt"/>
              <a:buAutoNum type="alphaLcPeriod"/>
            </a:pPr>
            <a:r>
              <a:rPr lang="id-ID" sz="2400" dirty="0" smtClean="0"/>
              <a:t>Kreativitas</a:t>
            </a:r>
          </a:p>
          <a:p>
            <a:pPr marL="514350" indent="-514350">
              <a:buFont typeface="+mj-lt"/>
              <a:buAutoNum type="alphaLcPeriod"/>
            </a:pPr>
            <a:r>
              <a:rPr lang="id-ID" sz="2400" dirty="0" smtClean="0"/>
              <a:t>Ketelitian</a:t>
            </a:r>
          </a:p>
          <a:p>
            <a:pPr marL="514350" indent="-514350">
              <a:buFont typeface="+mj-lt"/>
              <a:buAutoNum type="alphaLcPeriod"/>
            </a:pPr>
            <a:r>
              <a:rPr lang="id-ID" sz="2400" dirty="0" smtClean="0"/>
              <a:t>Ketertiban dan Kedisiplinan</a:t>
            </a:r>
            <a:endParaRPr lang="id-ID" sz="2400" dirty="0"/>
          </a:p>
          <a:p>
            <a:pPr marL="514350" indent="-514350">
              <a:buFont typeface="+mj-lt"/>
              <a:buAutoNum type="alphaLcPeriod"/>
            </a:pPr>
            <a:r>
              <a:rPr lang="id-ID" sz="2400" dirty="0" smtClean="0"/>
              <a:t>Kualitas Pelayanan</a:t>
            </a:r>
            <a:endParaRPr lang="id-ID" sz="2400" dirty="0"/>
          </a:p>
          <a:p>
            <a:pPr marL="514350" indent="-514350">
              <a:buFont typeface="+mj-lt"/>
              <a:buAutoNum type="alphaLcPeriod"/>
            </a:pPr>
            <a:r>
              <a:rPr lang="id-ID" sz="2400" dirty="0" smtClean="0"/>
              <a:t>Kesempurnaan Watak</a:t>
            </a:r>
            <a:endParaRPr lang="id-ID" sz="2400" dirty="0"/>
          </a:p>
          <a:p>
            <a:pPr marL="514350" indent="-514350">
              <a:buFont typeface="+mj-lt"/>
              <a:buAutoNum type="alphaLcPeriod"/>
            </a:pPr>
            <a:r>
              <a:rPr lang="id-ID" sz="2400" dirty="0" smtClean="0"/>
              <a:t>Efektivitas</a:t>
            </a:r>
          </a:p>
          <a:p>
            <a:pPr marL="514350" indent="-514350">
              <a:buFont typeface="+mj-lt"/>
              <a:buAutoNum type="alphaLcPeriod"/>
            </a:pPr>
            <a:r>
              <a:rPr lang="id-ID" sz="2400" dirty="0" smtClean="0"/>
              <a:t>Efisiensi</a:t>
            </a:r>
            <a:endParaRPr lang="id-ID"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Referensi </a:t>
            </a:r>
            <a:endParaRPr lang="id-ID" dirty="0"/>
          </a:p>
        </p:txBody>
      </p:sp>
      <p:sp>
        <p:nvSpPr>
          <p:cNvPr id="3" name="Content Placeholder 2"/>
          <p:cNvSpPr>
            <a:spLocks noGrp="1"/>
          </p:cNvSpPr>
          <p:nvPr>
            <p:ph idx="1"/>
          </p:nvPr>
        </p:nvSpPr>
        <p:spPr/>
        <p:txBody>
          <a:bodyPr>
            <a:normAutofit fontScale="70000" lnSpcReduction="20000"/>
          </a:bodyPr>
          <a:lstStyle/>
          <a:p>
            <a:pPr>
              <a:buNone/>
            </a:pPr>
            <a:r>
              <a:rPr lang="en-GB" dirty="0"/>
              <a:t>1. Alan </a:t>
            </a:r>
            <a:r>
              <a:rPr lang="en-GB" dirty="0" err="1"/>
              <a:t>Rushton</a:t>
            </a:r>
            <a:r>
              <a:rPr lang="en-GB" dirty="0"/>
              <a:t>, Phil </a:t>
            </a:r>
            <a:r>
              <a:rPr lang="en-GB" dirty="0" err="1"/>
              <a:t>Croucher</a:t>
            </a:r>
            <a:r>
              <a:rPr lang="en-GB" dirty="0"/>
              <a:t>, &amp; Peter Baker. 2006. </a:t>
            </a:r>
            <a:r>
              <a:rPr lang="en-GB" i="1" dirty="0"/>
              <a:t>The handbook of logistics and distribution management .</a:t>
            </a:r>
            <a:r>
              <a:rPr lang="en-GB" dirty="0"/>
              <a:t> </a:t>
            </a:r>
            <a:r>
              <a:rPr lang="en-GB" dirty="0" err="1"/>
              <a:t>Kogan</a:t>
            </a:r>
            <a:r>
              <a:rPr lang="en-GB" dirty="0"/>
              <a:t> Page, Ltd.</a:t>
            </a:r>
            <a:endParaRPr lang="en-GB" dirty="0" smtClean="0"/>
          </a:p>
          <a:p>
            <a:pPr>
              <a:buNone/>
            </a:pPr>
            <a:r>
              <a:rPr lang="en-GB" dirty="0"/>
              <a:t>2. Ronald H. </a:t>
            </a:r>
            <a:r>
              <a:rPr lang="en-GB" dirty="0" err="1"/>
              <a:t>Ballow</a:t>
            </a:r>
            <a:r>
              <a:rPr lang="en-GB" dirty="0"/>
              <a:t>. 1992. </a:t>
            </a:r>
            <a:r>
              <a:rPr lang="en-GB" i="1" dirty="0"/>
              <a:t>Business Logistic Management. </a:t>
            </a:r>
            <a:r>
              <a:rPr lang="en-GB" dirty="0"/>
              <a:t>Prentice Hall, Inc.</a:t>
            </a:r>
            <a:endParaRPr lang="en-GB" dirty="0" smtClean="0"/>
          </a:p>
          <a:p>
            <a:pPr>
              <a:buNone/>
            </a:pPr>
            <a:r>
              <a:rPr lang="en-GB" dirty="0" smtClean="0"/>
              <a:t>3. </a:t>
            </a:r>
            <a:r>
              <a:rPr lang="en-GB" dirty="0"/>
              <a:t>Donald J. </a:t>
            </a:r>
            <a:r>
              <a:rPr lang="en-GB" dirty="0" err="1"/>
              <a:t>Bowersox</a:t>
            </a:r>
            <a:r>
              <a:rPr lang="en-GB" dirty="0"/>
              <a:t>, David J. </a:t>
            </a:r>
            <a:r>
              <a:rPr lang="en-GB" dirty="0" err="1"/>
              <a:t>Closs</a:t>
            </a:r>
            <a:r>
              <a:rPr lang="en-GB" dirty="0"/>
              <a:t>, &amp; M. Bixby Cooper. 2002. </a:t>
            </a:r>
            <a:r>
              <a:rPr lang="en-GB" i="1" dirty="0"/>
              <a:t>Supply Chain Logistics Management</a:t>
            </a:r>
            <a:r>
              <a:rPr lang="en-GB" dirty="0"/>
              <a:t>. The McGraw-Hill Companies, Inc.</a:t>
            </a:r>
            <a:endParaRPr lang="en-GB" dirty="0" smtClean="0"/>
          </a:p>
          <a:p>
            <a:pPr>
              <a:buNone/>
            </a:pPr>
            <a:r>
              <a:rPr lang="en-GB" dirty="0" smtClean="0"/>
              <a:t>4. </a:t>
            </a:r>
            <a:r>
              <a:rPr lang="en-GB" dirty="0"/>
              <a:t>Donald J. </a:t>
            </a:r>
            <a:r>
              <a:rPr lang="en-GB" dirty="0" err="1"/>
              <a:t>Bowersox</a:t>
            </a:r>
            <a:r>
              <a:rPr lang="en-GB" dirty="0"/>
              <a:t>. 2006. </a:t>
            </a:r>
            <a:r>
              <a:rPr lang="en-GB" i="1" dirty="0" err="1"/>
              <a:t>Manajemen</a:t>
            </a:r>
            <a:r>
              <a:rPr lang="en-GB" i="1" dirty="0"/>
              <a:t> </a:t>
            </a:r>
            <a:r>
              <a:rPr lang="en-GB" i="1" dirty="0" err="1"/>
              <a:t>Logistik</a:t>
            </a:r>
            <a:r>
              <a:rPr lang="en-GB" i="1" dirty="0"/>
              <a:t>: </a:t>
            </a:r>
            <a:r>
              <a:rPr lang="en-GB" i="1" dirty="0" err="1"/>
              <a:t>Integrasi</a:t>
            </a:r>
            <a:r>
              <a:rPr lang="en-GB" i="1" dirty="0"/>
              <a:t> </a:t>
            </a:r>
            <a:r>
              <a:rPr lang="en-GB" i="1" dirty="0" err="1"/>
              <a:t>Sistem-sistem</a:t>
            </a:r>
            <a:r>
              <a:rPr lang="en-GB" i="1" dirty="0"/>
              <a:t> </a:t>
            </a:r>
            <a:r>
              <a:rPr lang="en-GB" i="1" dirty="0" err="1"/>
              <a:t>Manajemen</a:t>
            </a:r>
            <a:r>
              <a:rPr lang="en-GB" i="1" dirty="0"/>
              <a:t> </a:t>
            </a:r>
            <a:r>
              <a:rPr lang="en-GB" i="1" dirty="0" err="1"/>
              <a:t>Distribusi</a:t>
            </a:r>
            <a:r>
              <a:rPr lang="en-GB" i="1" dirty="0"/>
              <a:t> </a:t>
            </a:r>
            <a:r>
              <a:rPr lang="en-GB" i="1" dirty="0" err="1"/>
              <a:t>Fisik</a:t>
            </a:r>
            <a:r>
              <a:rPr lang="en-GB" i="1" dirty="0"/>
              <a:t> </a:t>
            </a:r>
            <a:r>
              <a:rPr lang="en-GB" i="1" dirty="0" err="1"/>
              <a:t>dan</a:t>
            </a:r>
            <a:r>
              <a:rPr lang="en-GB" i="1" dirty="0"/>
              <a:t> </a:t>
            </a:r>
            <a:r>
              <a:rPr lang="en-GB" i="1" dirty="0" err="1"/>
              <a:t>Manajemen</a:t>
            </a:r>
            <a:r>
              <a:rPr lang="en-GB" i="1" dirty="0"/>
              <a:t> Material</a:t>
            </a:r>
            <a:r>
              <a:rPr lang="en-GB" dirty="0"/>
              <a:t>. Jakarta: </a:t>
            </a:r>
            <a:r>
              <a:rPr lang="en-GB" dirty="0" err="1"/>
              <a:t>Bumi</a:t>
            </a:r>
            <a:r>
              <a:rPr lang="en-GB" dirty="0"/>
              <a:t> </a:t>
            </a:r>
            <a:r>
              <a:rPr lang="en-GB" dirty="0" err="1"/>
              <a:t>Aksara</a:t>
            </a:r>
            <a:r>
              <a:rPr lang="en-GB" dirty="0"/>
              <a:t>.</a:t>
            </a:r>
            <a:endParaRPr lang="en-GB" dirty="0" smtClean="0"/>
          </a:p>
          <a:p>
            <a:pPr>
              <a:buNone/>
            </a:pPr>
            <a:r>
              <a:rPr lang="en-GB" dirty="0" smtClean="0"/>
              <a:t>5. </a:t>
            </a:r>
            <a:r>
              <a:rPr lang="en-GB" dirty="0"/>
              <a:t>Douglas M. Lambert, James R. Stock, &amp; Lisa M. </a:t>
            </a:r>
            <a:r>
              <a:rPr lang="en-GB" dirty="0" err="1"/>
              <a:t>Ellram</a:t>
            </a:r>
            <a:r>
              <a:rPr lang="en-GB" dirty="0"/>
              <a:t>. </a:t>
            </a:r>
            <a:r>
              <a:rPr lang="en-GB" i="1" dirty="0"/>
              <a:t>Fundamentals of Logistics Management. </a:t>
            </a:r>
            <a:r>
              <a:rPr lang="en-GB" dirty="0"/>
              <a:t>Irwin McGraw-Hill, Inc.</a:t>
            </a:r>
            <a:endParaRPr lang="en-GB" dirty="0" smtClean="0"/>
          </a:p>
          <a:p>
            <a:pPr>
              <a:buNone/>
            </a:pPr>
            <a:r>
              <a:rPr lang="en-GB" dirty="0" smtClean="0"/>
              <a:t>6. </a:t>
            </a:r>
            <a:r>
              <a:rPr lang="en-GB" dirty="0"/>
              <a:t>Michael </a:t>
            </a:r>
            <a:r>
              <a:rPr lang="en-GB" dirty="0" err="1"/>
              <a:t>Hugos</a:t>
            </a:r>
            <a:r>
              <a:rPr lang="en-GB" dirty="0"/>
              <a:t>. 2003. </a:t>
            </a:r>
            <a:r>
              <a:rPr lang="en-GB" i="1" dirty="0"/>
              <a:t>Essentials of Supply Chain Management</a:t>
            </a:r>
            <a:r>
              <a:rPr lang="en-GB" dirty="0"/>
              <a:t>. John Wiley &amp; Sons, Inc.</a:t>
            </a:r>
            <a:endParaRPr lang="en-GB" dirty="0" smtClean="0"/>
          </a:p>
          <a:p>
            <a:pPr>
              <a:buNone/>
            </a:pP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857224" y="5357826"/>
            <a:ext cx="7772400" cy="609600"/>
          </a:xfrm>
        </p:spPr>
        <p:txBody>
          <a:bodyPr/>
          <a:lstStyle/>
          <a:p>
            <a:pPr eaLnBrk="1" hangingPunct="1">
              <a:buFontTx/>
              <a:buNone/>
            </a:pPr>
            <a:endParaRPr lang="en-US" sz="2800" smtClean="0">
              <a:latin typeface="Garamond" pitchFamily="18" charset="0"/>
            </a:endParaRPr>
          </a:p>
          <a:p>
            <a:pPr eaLnBrk="1" hangingPunct="1">
              <a:buFontTx/>
              <a:buNone/>
            </a:pPr>
            <a:endParaRPr lang="en-US" sz="2800" smtClean="0">
              <a:latin typeface="Garamond" pitchFamily="18" charset="0"/>
            </a:endParaRPr>
          </a:p>
          <a:p>
            <a:pPr eaLnBrk="1" hangingPunct="1"/>
            <a:endParaRPr lang="en-US" sz="2800" smtClean="0">
              <a:latin typeface="Garamond" pitchFamily="18" charset="0"/>
            </a:endParaRPr>
          </a:p>
          <a:p>
            <a:pPr eaLnBrk="1" hangingPunct="1"/>
            <a:endParaRPr lang="en-US" sz="2800" smtClean="0">
              <a:latin typeface="Garamond" pitchFamily="18" charset="0"/>
            </a:endParaRPr>
          </a:p>
          <a:p>
            <a:pPr eaLnBrk="1" hangingPunct="1"/>
            <a:endParaRPr lang="en-US" sz="2800" smtClean="0">
              <a:latin typeface="Garamond" pitchFamily="18" charset="0"/>
            </a:endParaRPr>
          </a:p>
        </p:txBody>
      </p:sp>
      <p:grpSp>
        <p:nvGrpSpPr>
          <p:cNvPr id="2" name="Group 25"/>
          <p:cNvGrpSpPr>
            <a:grpSpLocks/>
          </p:cNvGrpSpPr>
          <p:nvPr/>
        </p:nvGrpSpPr>
        <p:grpSpPr bwMode="auto">
          <a:xfrm>
            <a:off x="500034" y="1214422"/>
            <a:ext cx="7977214" cy="3590924"/>
            <a:chOff x="76200" y="1600200"/>
            <a:chExt cx="8763000" cy="3733800"/>
          </a:xfrm>
        </p:grpSpPr>
        <p:sp>
          <p:nvSpPr>
            <p:cNvPr id="20486" name="Rectangle 11"/>
            <p:cNvSpPr>
              <a:spLocks noChangeArrowheads="1"/>
            </p:cNvSpPr>
            <p:nvPr/>
          </p:nvSpPr>
          <p:spPr bwMode="auto">
            <a:xfrm>
              <a:off x="76200" y="3276600"/>
              <a:ext cx="1219200" cy="685800"/>
            </a:xfrm>
            <a:prstGeom prst="rect">
              <a:avLst/>
            </a:prstGeom>
            <a:solidFill>
              <a:schemeClr val="bg1"/>
            </a:solidFill>
            <a:ln w="9525">
              <a:solidFill>
                <a:schemeClr val="tx1"/>
              </a:solidFill>
              <a:miter lim="800000"/>
              <a:headEnd/>
              <a:tailEnd/>
            </a:ln>
          </p:spPr>
          <p:txBody>
            <a:bodyPr wrap="none" anchor="ctr"/>
            <a:lstStyle/>
            <a:p>
              <a:r>
                <a:rPr lang="en-US" sz="2000">
                  <a:latin typeface="Tw Cen MT" pitchFamily="34" charset="0"/>
                </a:rPr>
                <a:t>Customers</a:t>
              </a:r>
              <a:r>
                <a:rPr lang="en-US">
                  <a:solidFill>
                    <a:schemeClr val="bg1"/>
                  </a:solidFill>
                  <a:latin typeface="Tw Cen MT" pitchFamily="34" charset="0"/>
                </a:rPr>
                <a:t> </a:t>
              </a:r>
            </a:p>
          </p:txBody>
        </p:sp>
        <p:sp>
          <p:nvSpPr>
            <p:cNvPr id="20487" name="Rectangle 13"/>
            <p:cNvSpPr>
              <a:spLocks noChangeArrowheads="1"/>
            </p:cNvSpPr>
            <p:nvPr/>
          </p:nvSpPr>
          <p:spPr bwMode="auto">
            <a:xfrm>
              <a:off x="1524000" y="2362200"/>
              <a:ext cx="5791200" cy="2133600"/>
            </a:xfrm>
            <a:prstGeom prst="rect">
              <a:avLst/>
            </a:prstGeom>
            <a:solidFill>
              <a:schemeClr val="bg1"/>
            </a:solidFill>
            <a:ln w="9525">
              <a:solidFill>
                <a:schemeClr val="tx1"/>
              </a:solidFill>
              <a:miter lim="800000"/>
              <a:headEnd/>
              <a:tailEnd/>
            </a:ln>
          </p:spPr>
          <p:txBody>
            <a:bodyPr wrap="none" anchor="ctr"/>
            <a:lstStyle/>
            <a:p>
              <a:endParaRPr lang="id-ID">
                <a:latin typeface="Tw Cen MT" pitchFamily="34" charset="0"/>
              </a:endParaRPr>
            </a:p>
          </p:txBody>
        </p:sp>
        <p:sp>
          <p:nvSpPr>
            <p:cNvPr id="20488" name="Rectangle 15"/>
            <p:cNvSpPr>
              <a:spLocks noChangeArrowheads="1"/>
            </p:cNvSpPr>
            <p:nvPr/>
          </p:nvSpPr>
          <p:spPr bwMode="auto">
            <a:xfrm>
              <a:off x="1752600" y="3276600"/>
              <a:ext cx="1371600" cy="762000"/>
            </a:xfrm>
            <a:prstGeom prst="rect">
              <a:avLst/>
            </a:prstGeom>
            <a:solidFill>
              <a:schemeClr val="bg1"/>
            </a:solidFill>
            <a:ln w="9525">
              <a:solidFill>
                <a:schemeClr val="tx1"/>
              </a:solidFill>
              <a:miter lim="800000"/>
              <a:headEnd/>
              <a:tailEnd/>
            </a:ln>
          </p:spPr>
          <p:txBody>
            <a:bodyPr wrap="none" anchor="ctr"/>
            <a:lstStyle/>
            <a:p>
              <a:r>
                <a:rPr lang="en-US" sz="2000">
                  <a:latin typeface="Tw Cen MT" pitchFamily="34" charset="0"/>
                </a:rPr>
                <a:t>Physical</a:t>
              </a:r>
            </a:p>
            <a:p>
              <a:r>
                <a:rPr lang="en-US" sz="2000">
                  <a:latin typeface="Tw Cen MT" pitchFamily="34" charset="0"/>
                </a:rPr>
                <a:t>Distribution</a:t>
              </a:r>
              <a:r>
                <a:rPr lang="en-US">
                  <a:latin typeface="Tw Cen MT" pitchFamily="34" charset="0"/>
                </a:rPr>
                <a:t> </a:t>
              </a:r>
              <a:endParaRPr lang="en-US">
                <a:solidFill>
                  <a:schemeClr val="bg1"/>
                </a:solidFill>
                <a:latin typeface="Tw Cen MT" pitchFamily="34" charset="0"/>
              </a:endParaRPr>
            </a:p>
          </p:txBody>
        </p:sp>
        <p:sp>
          <p:nvSpPr>
            <p:cNvPr id="20489" name="Line 16"/>
            <p:cNvSpPr>
              <a:spLocks noChangeShapeType="1"/>
            </p:cNvSpPr>
            <p:nvPr/>
          </p:nvSpPr>
          <p:spPr bwMode="auto">
            <a:xfrm>
              <a:off x="1295400" y="3657600"/>
              <a:ext cx="457200" cy="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20490" name="Rectangle 17"/>
            <p:cNvSpPr>
              <a:spLocks noChangeArrowheads="1"/>
            </p:cNvSpPr>
            <p:nvPr/>
          </p:nvSpPr>
          <p:spPr bwMode="auto">
            <a:xfrm>
              <a:off x="3581400" y="3276600"/>
              <a:ext cx="1676400" cy="762000"/>
            </a:xfrm>
            <a:prstGeom prst="rect">
              <a:avLst/>
            </a:prstGeom>
            <a:solidFill>
              <a:schemeClr val="bg1"/>
            </a:solidFill>
            <a:ln w="9525">
              <a:solidFill>
                <a:schemeClr val="tx1"/>
              </a:solidFill>
              <a:miter lim="800000"/>
              <a:headEnd/>
              <a:tailEnd/>
            </a:ln>
          </p:spPr>
          <p:txBody>
            <a:bodyPr wrap="none" anchor="ctr"/>
            <a:lstStyle/>
            <a:p>
              <a:r>
                <a:rPr lang="en-US" sz="2000">
                  <a:latin typeface="Tw Cen MT" pitchFamily="34" charset="0"/>
                </a:rPr>
                <a:t>Manufacturing</a:t>
              </a:r>
            </a:p>
            <a:p>
              <a:r>
                <a:rPr lang="en-US" sz="2000">
                  <a:latin typeface="Tw Cen MT" pitchFamily="34" charset="0"/>
                </a:rPr>
                <a:t>Support</a:t>
              </a:r>
            </a:p>
          </p:txBody>
        </p:sp>
        <p:sp>
          <p:nvSpPr>
            <p:cNvPr id="20491" name="Line 19"/>
            <p:cNvSpPr>
              <a:spLocks noChangeShapeType="1"/>
            </p:cNvSpPr>
            <p:nvPr/>
          </p:nvSpPr>
          <p:spPr bwMode="auto">
            <a:xfrm>
              <a:off x="3124200" y="3657600"/>
              <a:ext cx="457200" cy="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20492" name="Rectangle 20"/>
            <p:cNvSpPr>
              <a:spLocks noChangeArrowheads="1"/>
            </p:cNvSpPr>
            <p:nvPr/>
          </p:nvSpPr>
          <p:spPr bwMode="auto">
            <a:xfrm>
              <a:off x="5715000" y="3276600"/>
              <a:ext cx="1295400" cy="685800"/>
            </a:xfrm>
            <a:prstGeom prst="rect">
              <a:avLst/>
            </a:prstGeom>
            <a:solidFill>
              <a:schemeClr val="bg1"/>
            </a:solidFill>
            <a:ln w="9525">
              <a:solidFill>
                <a:schemeClr val="tx1"/>
              </a:solidFill>
              <a:miter lim="800000"/>
              <a:headEnd/>
              <a:tailEnd/>
            </a:ln>
          </p:spPr>
          <p:txBody>
            <a:bodyPr wrap="none" anchor="ctr"/>
            <a:lstStyle/>
            <a:p>
              <a:r>
                <a:rPr lang="en-US" sz="2000">
                  <a:latin typeface="Tw Cen MT" pitchFamily="34" charset="0"/>
                </a:rPr>
                <a:t>Purchasing </a:t>
              </a:r>
              <a:endParaRPr lang="en-US">
                <a:latin typeface="Tw Cen MT" pitchFamily="34" charset="0"/>
              </a:endParaRPr>
            </a:p>
          </p:txBody>
        </p:sp>
        <p:sp>
          <p:nvSpPr>
            <p:cNvPr id="20493" name="Line 22"/>
            <p:cNvSpPr>
              <a:spLocks noChangeShapeType="1"/>
            </p:cNvSpPr>
            <p:nvPr/>
          </p:nvSpPr>
          <p:spPr bwMode="auto">
            <a:xfrm>
              <a:off x="5257800" y="3657600"/>
              <a:ext cx="457200" cy="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20494" name="Rectangle 23"/>
            <p:cNvSpPr>
              <a:spLocks noChangeArrowheads="1"/>
            </p:cNvSpPr>
            <p:nvPr/>
          </p:nvSpPr>
          <p:spPr bwMode="auto">
            <a:xfrm>
              <a:off x="7543800" y="3352800"/>
              <a:ext cx="1295400" cy="685800"/>
            </a:xfrm>
            <a:prstGeom prst="rect">
              <a:avLst/>
            </a:prstGeom>
            <a:solidFill>
              <a:schemeClr val="bg1"/>
            </a:solidFill>
            <a:ln w="9525">
              <a:solidFill>
                <a:schemeClr val="tx1"/>
              </a:solidFill>
              <a:miter lim="800000"/>
              <a:headEnd/>
              <a:tailEnd/>
            </a:ln>
          </p:spPr>
          <p:txBody>
            <a:bodyPr wrap="none" anchor="ctr"/>
            <a:lstStyle/>
            <a:p>
              <a:r>
                <a:rPr lang="en-US" sz="2000">
                  <a:latin typeface="Tw Cen MT" pitchFamily="34" charset="0"/>
                </a:rPr>
                <a:t>Supplier</a:t>
              </a:r>
              <a:r>
                <a:rPr lang="en-US">
                  <a:latin typeface="Tw Cen MT" pitchFamily="34" charset="0"/>
                </a:rPr>
                <a:t>  </a:t>
              </a:r>
            </a:p>
          </p:txBody>
        </p:sp>
        <p:sp>
          <p:nvSpPr>
            <p:cNvPr id="20495" name="Line 24"/>
            <p:cNvSpPr>
              <a:spLocks noChangeShapeType="1"/>
            </p:cNvSpPr>
            <p:nvPr/>
          </p:nvSpPr>
          <p:spPr bwMode="auto">
            <a:xfrm>
              <a:off x="7010400" y="3657600"/>
              <a:ext cx="533400" cy="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20496" name="Rectangle 25"/>
            <p:cNvSpPr>
              <a:spLocks noChangeArrowheads="1"/>
            </p:cNvSpPr>
            <p:nvPr/>
          </p:nvSpPr>
          <p:spPr bwMode="auto">
            <a:xfrm>
              <a:off x="2590800" y="4800600"/>
              <a:ext cx="41148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w Cen MT" pitchFamily="34" charset="0"/>
                </a:rPr>
                <a:t>Requirement Information Flow</a:t>
              </a:r>
            </a:p>
          </p:txBody>
        </p:sp>
        <p:sp>
          <p:nvSpPr>
            <p:cNvPr id="20497" name="Rectangle 26"/>
            <p:cNvSpPr>
              <a:spLocks noChangeArrowheads="1"/>
            </p:cNvSpPr>
            <p:nvPr/>
          </p:nvSpPr>
          <p:spPr bwMode="auto">
            <a:xfrm>
              <a:off x="2590800" y="1600200"/>
              <a:ext cx="41148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w Cen MT" pitchFamily="34" charset="0"/>
                </a:rPr>
                <a:t>Value Added Inventory Flow</a:t>
              </a:r>
            </a:p>
          </p:txBody>
        </p:sp>
        <p:sp>
          <p:nvSpPr>
            <p:cNvPr id="20498" name="Rectangle 27"/>
            <p:cNvSpPr>
              <a:spLocks noChangeArrowheads="1"/>
            </p:cNvSpPr>
            <p:nvPr/>
          </p:nvSpPr>
          <p:spPr bwMode="auto">
            <a:xfrm>
              <a:off x="3733800" y="2362200"/>
              <a:ext cx="1600200" cy="533400"/>
            </a:xfrm>
            <a:prstGeom prst="rect">
              <a:avLst/>
            </a:prstGeom>
            <a:solidFill>
              <a:schemeClr val="bg1"/>
            </a:solidFill>
            <a:ln w="9525">
              <a:solidFill>
                <a:schemeClr val="tx1"/>
              </a:solidFill>
              <a:miter lim="800000"/>
              <a:headEnd/>
              <a:tailEnd/>
            </a:ln>
          </p:spPr>
          <p:txBody>
            <a:bodyPr wrap="none" anchor="ctr"/>
            <a:lstStyle/>
            <a:p>
              <a:pPr algn="ctr"/>
              <a:r>
                <a:rPr lang="en-US" dirty="0">
                  <a:latin typeface="Tw Cen MT" pitchFamily="34" charset="0"/>
                </a:rPr>
                <a:t>Enterprise </a:t>
              </a:r>
            </a:p>
          </p:txBody>
        </p:sp>
        <p:sp>
          <p:nvSpPr>
            <p:cNvPr id="20499" name="Line 32"/>
            <p:cNvSpPr>
              <a:spLocks noChangeShapeType="1"/>
            </p:cNvSpPr>
            <p:nvPr/>
          </p:nvSpPr>
          <p:spPr bwMode="auto">
            <a:xfrm>
              <a:off x="6705600" y="1828800"/>
              <a:ext cx="838200" cy="0"/>
            </a:xfrm>
            <a:prstGeom prst="line">
              <a:avLst/>
            </a:prstGeom>
            <a:noFill/>
            <a:ln w="9525">
              <a:solidFill>
                <a:schemeClr val="tx1"/>
              </a:solidFill>
              <a:round/>
              <a:headEnd/>
              <a:tailEnd/>
            </a:ln>
          </p:spPr>
          <p:txBody>
            <a:bodyPr wrap="none" anchor="ctr"/>
            <a:lstStyle/>
            <a:p>
              <a:endParaRPr lang="id-ID"/>
            </a:p>
          </p:txBody>
        </p:sp>
        <p:sp>
          <p:nvSpPr>
            <p:cNvPr id="20500" name="Line 33"/>
            <p:cNvSpPr>
              <a:spLocks noChangeShapeType="1"/>
            </p:cNvSpPr>
            <p:nvPr/>
          </p:nvSpPr>
          <p:spPr bwMode="auto">
            <a:xfrm>
              <a:off x="7543800" y="1828800"/>
              <a:ext cx="685800" cy="1524000"/>
            </a:xfrm>
            <a:prstGeom prst="line">
              <a:avLst/>
            </a:prstGeom>
            <a:noFill/>
            <a:ln w="9525">
              <a:solidFill>
                <a:schemeClr val="tx1"/>
              </a:solidFill>
              <a:round/>
              <a:headEnd/>
              <a:tailEnd/>
            </a:ln>
          </p:spPr>
          <p:txBody>
            <a:bodyPr wrap="none" anchor="ctr"/>
            <a:lstStyle/>
            <a:p>
              <a:endParaRPr lang="id-ID"/>
            </a:p>
          </p:txBody>
        </p:sp>
        <p:sp>
          <p:nvSpPr>
            <p:cNvPr id="20501" name="Line 35"/>
            <p:cNvSpPr>
              <a:spLocks noChangeShapeType="1"/>
            </p:cNvSpPr>
            <p:nvPr/>
          </p:nvSpPr>
          <p:spPr bwMode="auto">
            <a:xfrm>
              <a:off x="6705600" y="5105400"/>
              <a:ext cx="838200" cy="0"/>
            </a:xfrm>
            <a:prstGeom prst="line">
              <a:avLst/>
            </a:prstGeom>
            <a:noFill/>
            <a:ln w="9525">
              <a:solidFill>
                <a:schemeClr val="tx1"/>
              </a:solidFill>
              <a:round/>
              <a:headEnd/>
              <a:tailEnd/>
            </a:ln>
          </p:spPr>
          <p:txBody>
            <a:bodyPr wrap="none" anchor="ctr"/>
            <a:lstStyle/>
            <a:p>
              <a:endParaRPr lang="id-ID"/>
            </a:p>
          </p:txBody>
        </p:sp>
        <p:sp>
          <p:nvSpPr>
            <p:cNvPr id="20502" name="Line 36"/>
            <p:cNvSpPr>
              <a:spLocks noChangeShapeType="1"/>
            </p:cNvSpPr>
            <p:nvPr/>
          </p:nvSpPr>
          <p:spPr bwMode="auto">
            <a:xfrm flipV="1">
              <a:off x="7543800" y="4038600"/>
              <a:ext cx="762000" cy="1066800"/>
            </a:xfrm>
            <a:prstGeom prst="line">
              <a:avLst/>
            </a:prstGeom>
            <a:noFill/>
            <a:ln w="9525">
              <a:solidFill>
                <a:schemeClr val="tx1"/>
              </a:solidFill>
              <a:round/>
              <a:headEnd/>
              <a:tailEnd type="triangle" w="med" len="med"/>
            </a:ln>
          </p:spPr>
          <p:txBody>
            <a:bodyPr wrap="none" anchor="ctr"/>
            <a:lstStyle/>
            <a:p>
              <a:endParaRPr lang="id-ID"/>
            </a:p>
          </p:txBody>
        </p:sp>
        <p:sp>
          <p:nvSpPr>
            <p:cNvPr id="20503" name="Line 37"/>
            <p:cNvSpPr>
              <a:spLocks noChangeShapeType="1"/>
            </p:cNvSpPr>
            <p:nvPr/>
          </p:nvSpPr>
          <p:spPr bwMode="auto">
            <a:xfrm>
              <a:off x="1600200" y="1828800"/>
              <a:ext cx="990600" cy="0"/>
            </a:xfrm>
            <a:prstGeom prst="line">
              <a:avLst/>
            </a:prstGeom>
            <a:noFill/>
            <a:ln w="9525">
              <a:solidFill>
                <a:schemeClr val="tx1"/>
              </a:solidFill>
              <a:round/>
              <a:headEnd/>
              <a:tailEnd/>
            </a:ln>
          </p:spPr>
          <p:txBody>
            <a:bodyPr wrap="none" anchor="ctr"/>
            <a:lstStyle/>
            <a:p>
              <a:endParaRPr lang="id-ID"/>
            </a:p>
          </p:txBody>
        </p:sp>
        <p:sp>
          <p:nvSpPr>
            <p:cNvPr id="20504" name="Line 38"/>
            <p:cNvSpPr>
              <a:spLocks noChangeShapeType="1"/>
            </p:cNvSpPr>
            <p:nvPr/>
          </p:nvSpPr>
          <p:spPr bwMode="auto">
            <a:xfrm>
              <a:off x="1600200" y="5105400"/>
              <a:ext cx="990600" cy="0"/>
            </a:xfrm>
            <a:prstGeom prst="line">
              <a:avLst/>
            </a:prstGeom>
            <a:noFill/>
            <a:ln w="9525">
              <a:solidFill>
                <a:schemeClr val="tx1"/>
              </a:solidFill>
              <a:round/>
              <a:headEnd/>
              <a:tailEnd/>
            </a:ln>
          </p:spPr>
          <p:txBody>
            <a:bodyPr wrap="none" anchor="ctr"/>
            <a:lstStyle/>
            <a:p>
              <a:endParaRPr lang="id-ID"/>
            </a:p>
          </p:txBody>
        </p:sp>
        <p:sp>
          <p:nvSpPr>
            <p:cNvPr id="20505" name="Line 39"/>
            <p:cNvSpPr>
              <a:spLocks noChangeShapeType="1"/>
            </p:cNvSpPr>
            <p:nvPr/>
          </p:nvSpPr>
          <p:spPr bwMode="auto">
            <a:xfrm>
              <a:off x="533400" y="3962400"/>
              <a:ext cx="1066800" cy="1143000"/>
            </a:xfrm>
            <a:prstGeom prst="line">
              <a:avLst/>
            </a:prstGeom>
            <a:noFill/>
            <a:ln w="9525">
              <a:solidFill>
                <a:schemeClr val="tx1"/>
              </a:solidFill>
              <a:round/>
              <a:headEnd/>
              <a:tailEnd/>
            </a:ln>
          </p:spPr>
          <p:txBody>
            <a:bodyPr wrap="none" anchor="ctr"/>
            <a:lstStyle/>
            <a:p>
              <a:endParaRPr lang="id-ID"/>
            </a:p>
          </p:txBody>
        </p:sp>
        <p:sp>
          <p:nvSpPr>
            <p:cNvPr id="20506" name="Line 40"/>
            <p:cNvSpPr>
              <a:spLocks noChangeShapeType="1"/>
            </p:cNvSpPr>
            <p:nvPr/>
          </p:nvSpPr>
          <p:spPr bwMode="auto">
            <a:xfrm flipH="1">
              <a:off x="533400" y="1828800"/>
              <a:ext cx="1066800" cy="1447800"/>
            </a:xfrm>
            <a:prstGeom prst="line">
              <a:avLst/>
            </a:prstGeom>
            <a:noFill/>
            <a:ln w="9525">
              <a:solidFill>
                <a:schemeClr val="tx1"/>
              </a:solidFill>
              <a:round/>
              <a:headEnd/>
              <a:tailEnd type="triangle" w="med" len="med"/>
            </a:ln>
          </p:spPr>
          <p:txBody>
            <a:bodyPr wrap="none" anchor="ctr"/>
            <a:lstStyle/>
            <a:p>
              <a:endParaRPr lang="id-ID"/>
            </a:p>
          </p:txBody>
        </p:sp>
      </p:grpSp>
      <p:sp>
        <p:nvSpPr>
          <p:cNvPr id="20484" name="Text Box 41"/>
          <p:cNvSpPr txBox="1">
            <a:spLocks noChangeArrowheads="1"/>
          </p:cNvSpPr>
          <p:nvPr/>
        </p:nvSpPr>
        <p:spPr bwMode="auto">
          <a:xfrm>
            <a:off x="1214414" y="285728"/>
            <a:ext cx="7086600" cy="461963"/>
          </a:xfrm>
          <a:prstGeom prst="rect">
            <a:avLst/>
          </a:prstGeom>
          <a:noFill/>
          <a:ln w="9525">
            <a:noFill/>
            <a:miter lim="800000"/>
            <a:headEnd/>
            <a:tailEnd/>
          </a:ln>
        </p:spPr>
        <p:txBody>
          <a:bodyPr>
            <a:spAutoFit/>
          </a:bodyPr>
          <a:lstStyle/>
          <a:p>
            <a:pPr algn="ctr">
              <a:spcBef>
                <a:spcPct val="50000"/>
              </a:spcBef>
            </a:pPr>
            <a:r>
              <a:rPr lang="en-US" sz="2400" b="1" dirty="0" smtClean="0">
                <a:latin typeface="Tw Cen MT" pitchFamily="34" charset="0"/>
              </a:rPr>
              <a:t>Logistics </a:t>
            </a:r>
            <a:r>
              <a:rPr lang="en-US" sz="2400" b="1" dirty="0">
                <a:latin typeface="Tw Cen MT" pitchFamily="34" charset="0"/>
              </a:rPr>
              <a:t>System</a:t>
            </a:r>
            <a:endParaRPr lang="en-US" sz="2400" dirty="0">
              <a:latin typeface="Tw Cen MT" pitchFamily="34" charset="0"/>
            </a:endParaRPr>
          </a:p>
        </p:txBody>
      </p:sp>
      <p:pic>
        <p:nvPicPr>
          <p:cNvPr id="20485" name="Picture 1"/>
          <p:cNvPicPr>
            <a:picLocks noChangeAspect="1" noChangeArrowheads="1"/>
          </p:cNvPicPr>
          <p:nvPr/>
        </p:nvPicPr>
        <p:blipFill>
          <a:blip r:embed="rId2"/>
          <a:srcRect/>
          <a:stretch>
            <a:fillRect/>
          </a:stretch>
        </p:blipFill>
        <p:spPr bwMode="auto">
          <a:xfrm>
            <a:off x="2786050" y="4929198"/>
            <a:ext cx="3786214" cy="1857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2775" y="228600"/>
            <a:ext cx="8153400" cy="990600"/>
          </a:xfrm>
        </p:spPr>
        <p:txBody>
          <a:bodyPr/>
          <a:lstStyle/>
          <a:p>
            <a:pPr eaLnBrk="1" hangingPunct="1"/>
            <a:r>
              <a:rPr lang="en-US" sz="3600" smtClean="0"/>
              <a:t>Aktivitas Logistik</a:t>
            </a:r>
          </a:p>
        </p:txBody>
      </p:sp>
      <p:sp>
        <p:nvSpPr>
          <p:cNvPr id="26627" name="Content Placeholder 2"/>
          <p:cNvSpPr>
            <a:spLocks noGrp="1"/>
          </p:cNvSpPr>
          <p:nvPr>
            <p:ph idx="1"/>
          </p:nvPr>
        </p:nvSpPr>
        <p:spPr>
          <a:xfrm>
            <a:off x="612775" y="1600200"/>
            <a:ext cx="8153400" cy="4495800"/>
          </a:xfrm>
        </p:spPr>
        <p:txBody>
          <a:bodyPr/>
          <a:lstStyle/>
          <a:p>
            <a:pPr eaLnBrk="1" hangingPunct="1"/>
            <a:r>
              <a:rPr lang="id-ID" sz="2400" dirty="0"/>
              <a:t>T</a:t>
            </a:r>
            <a:r>
              <a:rPr lang="en-US" sz="2400" dirty="0" err="1" smtClean="0"/>
              <a:t>ransportasi</a:t>
            </a:r>
            <a:endParaRPr lang="en-US" sz="2400" dirty="0" smtClean="0"/>
          </a:p>
          <a:p>
            <a:pPr eaLnBrk="1" hangingPunct="1"/>
            <a:r>
              <a:rPr lang="id-ID" sz="2400" dirty="0" smtClean="0"/>
              <a:t>I</a:t>
            </a:r>
            <a:r>
              <a:rPr lang="en-US" sz="2400" dirty="0" err="1" smtClean="0"/>
              <a:t>nventarisasi</a:t>
            </a:r>
            <a:endParaRPr lang="en-US" sz="2400" dirty="0" smtClean="0"/>
          </a:p>
          <a:p>
            <a:pPr eaLnBrk="1" hangingPunct="1"/>
            <a:r>
              <a:rPr lang="id-ID" sz="2400" dirty="0"/>
              <a:t>K</a:t>
            </a:r>
            <a:r>
              <a:rPr lang="en-US" sz="2400" dirty="0" err="1" smtClean="0"/>
              <a:t>omunikasi</a:t>
            </a:r>
            <a:endParaRPr lang="en-US" sz="2400" dirty="0" smtClean="0"/>
          </a:p>
          <a:p>
            <a:pPr eaLnBrk="1" hangingPunct="1"/>
            <a:r>
              <a:rPr lang="id-ID" sz="2400" dirty="0" err="1"/>
              <a:t>P</a:t>
            </a:r>
            <a:r>
              <a:rPr lang="en-US" sz="2400" dirty="0" err="1" smtClean="0"/>
              <a:t>enempatan</a:t>
            </a:r>
            <a:r>
              <a:rPr lang="en-US" sz="2400" dirty="0" smtClean="0"/>
              <a:t> </a:t>
            </a:r>
            <a:r>
              <a:rPr lang="en-US" sz="2400" dirty="0" err="1" smtClean="0"/>
              <a:t>lokasi</a:t>
            </a:r>
            <a:r>
              <a:rPr lang="en-US" sz="2400" dirty="0" smtClean="0"/>
              <a:t> </a:t>
            </a:r>
            <a:r>
              <a:rPr lang="en-US" sz="2400" dirty="0" err="1" smtClean="0"/>
              <a:t>fasilitas</a:t>
            </a:r>
            <a:endParaRPr lang="en-US" sz="2400" dirty="0" smtClean="0"/>
          </a:p>
          <a:p>
            <a:pPr eaLnBrk="1" hangingPunct="1"/>
            <a:r>
              <a:rPr lang="id-ID" sz="2400" dirty="0"/>
              <a:t>P</a:t>
            </a:r>
            <a:r>
              <a:rPr lang="en-US" sz="2400" dirty="0" err="1" smtClean="0"/>
              <a:t>engurusan</a:t>
            </a:r>
            <a:r>
              <a:rPr lang="en-US" sz="2400" dirty="0" smtClean="0"/>
              <a:t> </a:t>
            </a:r>
            <a:r>
              <a:rPr lang="en-US" sz="2400" dirty="0" err="1" smtClean="0"/>
              <a:t>dan</a:t>
            </a:r>
            <a:r>
              <a:rPr lang="en-US" sz="2400" dirty="0" smtClean="0"/>
              <a:t> </a:t>
            </a:r>
            <a:r>
              <a:rPr lang="en-US" sz="2400" dirty="0" err="1" smtClean="0"/>
              <a:t>penyimpanan</a:t>
            </a:r>
            <a:endParaRPr lang="en-US" sz="2400" dirty="0" smtClean="0"/>
          </a:p>
          <a:p>
            <a:pPr eaLnBrk="1" hangingPunct="1"/>
            <a:endParaRPr lang="en-US"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en-US" sz="2400" dirty="0" err="1" smtClean="0"/>
              <a:t>Sehingga</a:t>
            </a:r>
            <a:r>
              <a:rPr lang="en-US" sz="2400" dirty="0" smtClean="0"/>
              <a:t> </a:t>
            </a:r>
            <a:r>
              <a:rPr lang="en-US" sz="2400" dirty="0" err="1" smtClean="0"/>
              <a:t>apa</a:t>
            </a:r>
            <a:r>
              <a:rPr lang="en-US" sz="2400" dirty="0" smtClean="0"/>
              <a:t> yang </a:t>
            </a:r>
            <a:r>
              <a:rPr lang="en-US" sz="2400" dirty="0" err="1" smtClean="0"/>
              <a:t>menjadi</a:t>
            </a:r>
            <a:r>
              <a:rPr lang="en-US" sz="2400" dirty="0" smtClean="0"/>
              <a:t> </a:t>
            </a:r>
            <a:r>
              <a:rPr lang="en-US" sz="2400" dirty="0" err="1" smtClean="0"/>
              <a:t>misi</a:t>
            </a:r>
            <a:r>
              <a:rPr lang="en-US" sz="2400" dirty="0" smtClean="0"/>
              <a:t> </a:t>
            </a:r>
            <a:r>
              <a:rPr lang="en-US" sz="2400" dirty="0" err="1" smtClean="0"/>
              <a:t>logistik</a:t>
            </a:r>
            <a:r>
              <a:rPr lang="en-US" sz="2400" dirty="0" smtClean="0"/>
              <a:t>……???</a:t>
            </a:r>
          </a:p>
          <a:p>
            <a:pPr lvl="1"/>
            <a:r>
              <a:rPr lang="en-US" sz="2400" dirty="0" err="1" smtClean="0">
                <a:solidFill>
                  <a:schemeClr val="tx1"/>
                </a:solidFill>
              </a:rPr>
              <a:t>ruang</a:t>
            </a:r>
            <a:r>
              <a:rPr lang="en-US" sz="2400" dirty="0" smtClean="0">
                <a:solidFill>
                  <a:schemeClr val="tx1"/>
                </a:solidFill>
              </a:rPr>
              <a:t> </a:t>
            </a:r>
            <a:r>
              <a:rPr lang="en-US" sz="2400" dirty="0" err="1" smtClean="0">
                <a:solidFill>
                  <a:schemeClr val="tx1"/>
                </a:solidFill>
              </a:rPr>
              <a:t>lingkup</a:t>
            </a:r>
            <a:r>
              <a:rPr lang="en-US" sz="2400" dirty="0" smtClean="0">
                <a:solidFill>
                  <a:schemeClr val="tx1"/>
                </a:solidFill>
              </a:rPr>
              <a:t> </a:t>
            </a:r>
            <a:r>
              <a:rPr lang="en-US" sz="2400" dirty="0" err="1" smtClean="0">
                <a:solidFill>
                  <a:schemeClr val="tx1"/>
                </a:solidFill>
              </a:rPr>
              <a:t>aktifitas</a:t>
            </a:r>
            <a:r>
              <a:rPr lang="en-US" sz="2400" dirty="0" smtClean="0">
                <a:solidFill>
                  <a:schemeClr val="tx1"/>
                </a:solidFill>
              </a:rPr>
              <a:t> </a:t>
            </a:r>
            <a:r>
              <a:rPr lang="en-US" sz="2400" dirty="0" err="1" smtClean="0">
                <a:solidFill>
                  <a:schemeClr val="tx1"/>
                </a:solidFill>
              </a:rPr>
              <a:t>logistik</a:t>
            </a:r>
            <a:r>
              <a:rPr lang="en-US" sz="2400" dirty="0" smtClean="0">
                <a:solidFill>
                  <a:schemeClr val="tx1"/>
                </a:solidFill>
              </a:rPr>
              <a:t> </a:t>
            </a:r>
            <a:r>
              <a:rPr lang="en-US" sz="2400" dirty="0" err="1" smtClean="0">
                <a:solidFill>
                  <a:schemeClr val="tx1"/>
                </a:solidFill>
              </a:rPr>
              <a:t>meliputi</a:t>
            </a:r>
            <a:r>
              <a:rPr lang="en-US" sz="2400" dirty="0" smtClean="0">
                <a:solidFill>
                  <a:schemeClr val="tx1"/>
                </a:solidFill>
              </a:rPr>
              <a:t> </a:t>
            </a:r>
            <a:r>
              <a:rPr lang="en-US" sz="2400" dirty="0" err="1" smtClean="0">
                <a:solidFill>
                  <a:schemeClr val="tx1"/>
                </a:solidFill>
              </a:rPr>
              <a:t>segala</a:t>
            </a:r>
            <a:r>
              <a:rPr lang="en-US" sz="2400" dirty="0" smtClean="0">
                <a:solidFill>
                  <a:schemeClr val="tx1"/>
                </a:solidFill>
              </a:rPr>
              <a:t> </a:t>
            </a:r>
            <a:r>
              <a:rPr lang="en-US" sz="2400" dirty="0" err="1" smtClean="0">
                <a:solidFill>
                  <a:schemeClr val="tx1"/>
                </a:solidFill>
              </a:rPr>
              <a:t>sesuatu</a:t>
            </a:r>
            <a:r>
              <a:rPr lang="en-US" sz="2400" dirty="0" smtClean="0">
                <a:solidFill>
                  <a:schemeClr val="tx1"/>
                </a:solidFill>
              </a:rPr>
              <a:t> yang </a:t>
            </a:r>
            <a:r>
              <a:rPr lang="en-US" sz="2400" dirty="0" err="1" smtClean="0">
                <a:solidFill>
                  <a:schemeClr val="tx1"/>
                </a:solidFill>
              </a:rPr>
              <a:t>memindahkan</a:t>
            </a:r>
            <a:r>
              <a:rPr lang="en-US" sz="2400" dirty="0" smtClean="0">
                <a:solidFill>
                  <a:schemeClr val="tx1"/>
                </a:solidFill>
              </a:rPr>
              <a:t> </a:t>
            </a:r>
            <a:r>
              <a:rPr lang="en-US" sz="2400" dirty="0" err="1" smtClean="0">
                <a:solidFill>
                  <a:schemeClr val="tx1"/>
                </a:solidFill>
              </a:rPr>
              <a:t>ke</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di</a:t>
            </a:r>
            <a:r>
              <a:rPr lang="en-US" sz="2400" dirty="0" smtClean="0">
                <a:solidFill>
                  <a:schemeClr val="tx1"/>
                </a:solidFill>
              </a:rPr>
              <a:t> </a:t>
            </a:r>
            <a:r>
              <a:rPr lang="en-US" sz="2400" dirty="0" err="1" smtClean="0">
                <a:solidFill>
                  <a:schemeClr val="tx1"/>
                </a:solidFill>
              </a:rPr>
              <a:t>antara</a:t>
            </a:r>
            <a:r>
              <a:rPr lang="en-US" sz="2400" dirty="0" smtClean="0">
                <a:solidFill>
                  <a:schemeClr val="tx1"/>
                </a:solidFill>
              </a:rPr>
              <a:t> </a:t>
            </a:r>
            <a:r>
              <a:rPr lang="en-US" sz="2400" dirty="0" err="1" smtClean="0">
                <a:solidFill>
                  <a:schemeClr val="tx1"/>
                </a:solidFill>
              </a:rPr>
              <a:t>fasilitas-fasilitas</a:t>
            </a:r>
            <a:r>
              <a:rPr lang="en-US" sz="2400" dirty="0" smtClean="0">
                <a:solidFill>
                  <a:schemeClr val="tx1"/>
                </a:solidFill>
              </a:rPr>
              <a:t> </a:t>
            </a:r>
            <a:r>
              <a:rPr lang="en-US" sz="2400" dirty="0" err="1" smtClean="0">
                <a:solidFill>
                  <a:schemeClr val="tx1"/>
                </a:solidFill>
              </a:rPr>
              <a:t>perusahaan</a:t>
            </a:r>
            <a:r>
              <a:rPr lang="en-US" sz="2400" dirty="0" smtClean="0">
                <a:solidFill>
                  <a:schemeClr val="tx1"/>
                </a:solidFill>
              </a:rPr>
              <a:t>.</a:t>
            </a:r>
          </a:p>
          <a:p>
            <a:pPr lvl="1"/>
            <a:r>
              <a:rPr lang="en-US" sz="2400" dirty="0" err="1" smtClean="0">
                <a:solidFill>
                  <a:schemeClr val="tx1"/>
                </a:solidFill>
              </a:rPr>
              <a:t>tujuan</a:t>
            </a:r>
            <a:r>
              <a:rPr lang="en-US" sz="2400" dirty="0" smtClean="0">
                <a:solidFill>
                  <a:schemeClr val="tx1"/>
                </a:solidFill>
              </a:rPr>
              <a:t> </a:t>
            </a:r>
            <a:r>
              <a:rPr lang="en-US" sz="2400" dirty="0" err="1" smtClean="0">
                <a:solidFill>
                  <a:schemeClr val="tx1"/>
                </a:solidFill>
              </a:rPr>
              <a:t>logistik</a:t>
            </a:r>
            <a:r>
              <a:rPr lang="en-US" sz="2400" dirty="0" smtClean="0">
                <a:solidFill>
                  <a:schemeClr val="tx1"/>
                </a:solidFill>
              </a:rPr>
              <a:t> </a:t>
            </a:r>
            <a:r>
              <a:rPr lang="en-US" sz="2400" dirty="0" err="1" smtClean="0">
                <a:solidFill>
                  <a:schemeClr val="tx1"/>
                </a:solidFill>
              </a:rPr>
              <a:t>adalah</a:t>
            </a:r>
            <a:r>
              <a:rPr lang="en-US" sz="2400" dirty="0" smtClean="0">
                <a:solidFill>
                  <a:schemeClr val="tx1"/>
                </a:solidFill>
              </a:rPr>
              <a:t> </a:t>
            </a:r>
            <a:r>
              <a:rPr lang="en-US" sz="2400" dirty="0" err="1" smtClean="0">
                <a:solidFill>
                  <a:schemeClr val="tx1"/>
                </a:solidFill>
              </a:rPr>
              <a:t>menyampaikan</a:t>
            </a:r>
            <a:r>
              <a:rPr lang="en-US" sz="2400" dirty="0" smtClean="0">
                <a:solidFill>
                  <a:schemeClr val="tx1"/>
                </a:solidFill>
              </a:rPr>
              <a:t> </a:t>
            </a:r>
            <a:r>
              <a:rPr lang="en-US" sz="2400" dirty="0" err="1" smtClean="0">
                <a:solidFill>
                  <a:schemeClr val="tx1"/>
                </a:solidFill>
              </a:rPr>
              <a:t>barang</a:t>
            </a:r>
            <a:r>
              <a:rPr lang="en-US" sz="2400" dirty="0" smtClean="0">
                <a:solidFill>
                  <a:schemeClr val="tx1"/>
                </a:solidFill>
              </a:rPr>
              <a:t> </a:t>
            </a:r>
            <a:r>
              <a:rPr lang="en-US" sz="2400" dirty="0" err="1" smtClean="0">
                <a:solidFill>
                  <a:schemeClr val="tx1"/>
                </a:solidFill>
              </a:rPr>
              <a:t>jadi</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bermacam-macam</a:t>
            </a:r>
            <a:r>
              <a:rPr lang="en-US" sz="2400" dirty="0" smtClean="0">
                <a:solidFill>
                  <a:schemeClr val="tx1"/>
                </a:solidFill>
              </a:rPr>
              <a:t> material </a:t>
            </a:r>
            <a:r>
              <a:rPr lang="en-US" sz="2400" dirty="0" err="1" smtClean="0">
                <a:solidFill>
                  <a:schemeClr val="tx1"/>
                </a:solidFill>
              </a:rPr>
              <a:t>dalam</a:t>
            </a:r>
            <a:r>
              <a:rPr lang="en-US" sz="2400" dirty="0" smtClean="0">
                <a:solidFill>
                  <a:schemeClr val="tx1"/>
                </a:solidFill>
              </a:rPr>
              <a:t> </a:t>
            </a:r>
            <a:r>
              <a:rPr lang="en-US" sz="2400" dirty="0" err="1" smtClean="0">
                <a:solidFill>
                  <a:schemeClr val="tx1"/>
                </a:solidFill>
              </a:rPr>
              <a:t>jumlah</a:t>
            </a:r>
            <a:r>
              <a:rPr lang="en-US" sz="2400" dirty="0" smtClean="0">
                <a:solidFill>
                  <a:schemeClr val="tx1"/>
                </a:solidFill>
              </a:rPr>
              <a:t> yang </a:t>
            </a:r>
            <a:r>
              <a:rPr lang="en-US" sz="2400" dirty="0" err="1" smtClean="0">
                <a:solidFill>
                  <a:schemeClr val="tx1"/>
                </a:solidFill>
              </a:rPr>
              <a:t>tepat</a:t>
            </a:r>
            <a:r>
              <a:rPr lang="en-US" sz="2400" dirty="0" smtClean="0">
                <a:solidFill>
                  <a:schemeClr val="tx1"/>
                </a:solidFill>
              </a:rPr>
              <a:t> </a:t>
            </a:r>
            <a:r>
              <a:rPr lang="en-US" sz="2400" dirty="0" err="1" smtClean="0">
                <a:solidFill>
                  <a:schemeClr val="tx1"/>
                </a:solidFill>
              </a:rPr>
              <a:t>pada</a:t>
            </a:r>
            <a:r>
              <a:rPr lang="en-US" sz="2400" dirty="0" smtClean="0">
                <a:solidFill>
                  <a:schemeClr val="tx1"/>
                </a:solidFill>
              </a:rPr>
              <a:t> </a:t>
            </a:r>
            <a:r>
              <a:rPr lang="en-US" sz="2400" dirty="0" err="1" smtClean="0">
                <a:solidFill>
                  <a:schemeClr val="tx1"/>
                </a:solidFill>
              </a:rPr>
              <a:t>waktu</a:t>
            </a:r>
            <a:r>
              <a:rPr lang="en-US" sz="2400" dirty="0" smtClean="0">
                <a:solidFill>
                  <a:schemeClr val="tx1"/>
                </a:solidFill>
              </a:rPr>
              <a:t> yang </a:t>
            </a:r>
            <a:r>
              <a:rPr lang="en-US" sz="2400" dirty="0" err="1" smtClean="0">
                <a:solidFill>
                  <a:schemeClr val="tx1"/>
                </a:solidFill>
              </a:rPr>
              <a:t>dibutuhkan</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dengan</a:t>
            </a:r>
            <a:r>
              <a:rPr lang="en-US" sz="2400" dirty="0" smtClean="0">
                <a:solidFill>
                  <a:schemeClr val="tx1"/>
                </a:solidFill>
              </a:rPr>
              <a:t> total </a:t>
            </a:r>
            <a:r>
              <a:rPr lang="en-US" sz="2400" dirty="0" err="1" smtClean="0">
                <a:solidFill>
                  <a:schemeClr val="tx1"/>
                </a:solidFill>
              </a:rPr>
              <a:t>biaya</a:t>
            </a:r>
            <a:r>
              <a:rPr lang="en-US" sz="2400" dirty="0" smtClean="0">
                <a:solidFill>
                  <a:schemeClr val="tx1"/>
                </a:solidFill>
              </a:rPr>
              <a:t> yang minimal.</a:t>
            </a:r>
          </a:p>
          <a:p>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en-US" sz="2800" dirty="0" err="1" smtClean="0"/>
              <a:t>Pelayanan</a:t>
            </a:r>
            <a:r>
              <a:rPr lang="en-US" sz="2800" dirty="0" smtClean="0"/>
              <a:t> </a:t>
            </a:r>
            <a:r>
              <a:rPr lang="en-US" sz="2800" dirty="0" err="1" smtClean="0"/>
              <a:t>logistik</a:t>
            </a:r>
            <a:r>
              <a:rPr lang="en-US" sz="2800" dirty="0" smtClean="0"/>
              <a:t> </a:t>
            </a:r>
            <a:r>
              <a:rPr lang="en-US" sz="2800" dirty="0" err="1" smtClean="0"/>
              <a:t>adalah</a:t>
            </a:r>
            <a:r>
              <a:rPr lang="en-US" sz="2800" dirty="0" smtClean="0"/>
              <a:t> </a:t>
            </a:r>
            <a:r>
              <a:rPr lang="en-US" sz="2800" dirty="0" err="1" smtClean="0"/>
              <a:t>aktivitas</a:t>
            </a:r>
            <a:r>
              <a:rPr lang="en-US" sz="2800" dirty="0" smtClean="0"/>
              <a:t> yang </a:t>
            </a:r>
            <a:r>
              <a:rPr lang="en-US" sz="2800" dirty="0" err="1" smtClean="0"/>
              <a:t>saling</a:t>
            </a:r>
            <a:r>
              <a:rPr lang="en-US" sz="2800" dirty="0" smtClean="0"/>
              <a:t> </a:t>
            </a:r>
            <a:r>
              <a:rPr lang="en-US" sz="2800" dirty="0" err="1" smtClean="0"/>
              <a:t>berkaitan</a:t>
            </a:r>
            <a:r>
              <a:rPr lang="en-US" sz="2800" dirty="0" smtClean="0"/>
              <a:t> yang </a:t>
            </a:r>
            <a:r>
              <a:rPr lang="en-US" sz="2800" dirty="0" err="1" smtClean="0"/>
              <a:t>dilakukan</a:t>
            </a:r>
            <a:r>
              <a:rPr lang="en-US" sz="2800" dirty="0" smtClean="0"/>
              <a:t> </a:t>
            </a:r>
            <a:r>
              <a:rPr lang="en-US" sz="2800" dirty="0" err="1" smtClean="0"/>
              <a:t>oleh</a:t>
            </a:r>
            <a:r>
              <a:rPr lang="en-US" sz="2800" dirty="0" smtClean="0"/>
              <a:t> </a:t>
            </a:r>
            <a:r>
              <a:rPr lang="en-US" sz="2800" dirty="0" err="1" smtClean="0"/>
              <a:t>anggota</a:t>
            </a:r>
            <a:r>
              <a:rPr lang="en-US" sz="2800" dirty="0" smtClean="0"/>
              <a:t> </a:t>
            </a:r>
            <a:r>
              <a:rPr lang="en-US" sz="2800" dirty="0" err="1" smtClean="0"/>
              <a:t>saluran</a:t>
            </a:r>
            <a:r>
              <a:rPr lang="en-US" sz="2800" dirty="0" smtClean="0"/>
              <a:t> </a:t>
            </a:r>
            <a:r>
              <a:rPr lang="en-US" sz="2800" dirty="0" err="1" smtClean="0"/>
              <a:t>pasokan</a:t>
            </a:r>
            <a:r>
              <a:rPr lang="en-US" sz="2800" dirty="0" smtClean="0"/>
              <a:t> </a:t>
            </a:r>
            <a:r>
              <a:rPr lang="en-US" sz="2800" dirty="0" err="1" smtClean="0"/>
              <a:t>untuk</a:t>
            </a:r>
            <a:r>
              <a:rPr lang="en-US" sz="2800" dirty="0" smtClean="0"/>
              <a:t> </a:t>
            </a:r>
            <a:r>
              <a:rPr lang="en-US" sz="2800" dirty="0" err="1" smtClean="0"/>
              <a:t>memastikan</a:t>
            </a:r>
            <a:r>
              <a:rPr lang="en-US" sz="2800" dirty="0" smtClean="0"/>
              <a:t> </a:t>
            </a:r>
            <a:r>
              <a:rPr lang="en-US" sz="2800" dirty="0" err="1" smtClean="0"/>
              <a:t>bahwa</a:t>
            </a:r>
            <a:r>
              <a:rPr lang="en-US" sz="2800" dirty="0" smtClean="0"/>
              <a:t> </a:t>
            </a:r>
            <a:r>
              <a:rPr lang="en-US" sz="2800" dirty="0" err="1" smtClean="0"/>
              <a:t>produk</a:t>
            </a:r>
            <a:r>
              <a:rPr lang="en-US" sz="2800" dirty="0" smtClean="0"/>
              <a:t> yang </a:t>
            </a:r>
            <a:r>
              <a:rPr lang="en-US" sz="2800" dirty="0" err="1" smtClean="0"/>
              <a:t>tepat</a:t>
            </a:r>
            <a:r>
              <a:rPr lang="en-US" sz="2800" dirty="0" smtClean="0"/>
              <a:t> </a:t>
            </a:r>
            <a:r>
              <a:rPr lang="en-US" sz="2800" dirty="0" err="1" smtClean="0"/>
              <a:t>ditempatkan</a:t>
            </a:r>
            <a:r>
              <a:rPr lang="en-US" sz="2800" dirty="0" smtClean="0"/>
              <a:t> </a:t>
            </a:r>
            <a:r>
              <a:rPr lang="en-US" sz="2800" dirty="0" err="1" smtClean="0"/>
              <a:t>pada</a:t>
            </a:r>
            <a:r>
              <a:rPr lang="en-US" sz="2800" dirty="0" smtClean="0"/>
              <a:t> </a:t>
            </a:r>
            <a:r>
              <a:rPr lang="en-US" sz="2800" dirty="0" err="1" smtClean="0"/>
              <a:t>tempat</a:t>
            </a:r>
            <a:r>
              <a:rPr lang="en-US" sz="2800" dirty="0" smtClean="0"/>
              <a:t> </a:t>
            </a:r>
            <a:r>
              <a:rPr lang="en-US" sz="2800" dirty="0" err="1" smtClean="0"/>
              <a:t>dan</a:t>
            </a:r>
            <a:r>
              <a:rPr lang="en-US" sz="2800" dirty="0" smtClean="0"/>
              <a:t> </a:t>
            </a:r>
            <a:r>
              <a:rPr lang="en-US" sz="2800" dirty="0" err="1" smtClean="0"/>
              <a:t>waktu</a:t>
            </a:r>
            <a:r>
              <a:rPr lang="en-US" sz="2800" dirty="0" smtClean="0"/>
              <a:t> yang </a:t>
            </a:r>
            <a:r>
              <a:rPr lang="en-US" sz="2800" dirty="0" err="1" smtClean="0"/>
              <a:t>tepat</a:t>
            </a:r>
            <a:r>
              <a:rPr lang="en-US" sz="2800" dirty="0" smtClean="0"/>
              <a:t>.</a:t>
            </a:r>
          </a:p>
          <a:p>
            <a:r>
              <a:rPr lang="en-US" sz="2800" dirty="0" err="1" smtClean="0"/>
              <a:t>Dalam</a:t>
            </a:r>
            <a:r>
              <a:rPr lang="en-US" sz="2800" dirty="0" smtClean="0"/>
              <a:t> </a:t>
            </a:r>
            <a:r>
              <a:rPr lang="en-US" sz="2800" dirty="0" err="1" smtClean="0"/>
              <a:t>tujuan</a:t>
            </a:r>
            <a:r>
              <a:rPr lang="en-US" sz="2800" dirty="0" smtClean="0"/>
              <a:t> </a:t>
            </a:r>
            <a:r>
              <a:rPr lang="en-US" sz="2800" dirty="0" err="1" smtClean="0"/>
              <a:t>memenuhi</a:t>
            </a:r>
            <a:r>
              <a:rPr lang="en-US" sz="2800" dirty="0" smtClean="0"/>
              <a:t> </a:t>
            </a:r>
            <a:r>
              <a:rPr lang="en-US" sz="2800" dirty="0" err="1" smtClean="0"/>
              <a:t>kepuasan</a:t>
            </a:r>
            <a:r>
              <a:rPr lang="en-US" sz="2800" dirty="0" smtClean="0"/>
              <a:t> </a:t>
            </a:r>
            <a:r>
              <a:rPr lang="en-US" sz="2800" dirty="0" err="1" smtClean="0"/>
              <a:t>pelanggan</a:t>
            </a:r>
            <a:r>
              <a:rPr lang="en-US" sz="2800" dirty="0" smtClean="0"/>
              <a:t>, </a:t>
            </a:r>
            <a:r>
              <a:rPr lang="en-US" sz="2800" dirty="0" err="1" smtClean="0"/>
              <a:t>dibutuhkan</a:t>
            </a:r>
            <a:r>
              <a:rPr lang="en-US" sz="2800" dirty="0" smtClean="0"/>
              <a:t> </a:t>
            </a:r>
            <a:r>
              <a:rPr lang="en-US" sz="2800" dirty="0" err="1" smtClean="0"/>
              <a:t>biaya-biaya</a:t>
            </a:r>
            <a:r>
              <a:rPr lang="en-US" sz="2800" dirty="0" smtClean="0"/>
              <a:t> </a:t>
            </a:r>
            <a:r>
              <a:rPr lang="en-US" sz="2800" dirty="0" err="1" smtClean="0"/>
              <a:t>selain</a:t>
            </a:r>
            <a:r>
              <a:rPr lang="en-US" sz="2800" dirty="0" smtClean="0"/>
              <a:t> </a:t>
            </a:r>
            <a:r>
              <a:rPr lang="en-US" sz="2800" dirty="0" err="1" smtClean="0"/>
              <a:t>biaya</a:t>
            </a:r>
            <a:r>
              <a:rPr lang="en-US" sz="2800" dirty="0" smtClean="0"/>
              <a:t> yang </a:t>
            </a:r>
            <a:r>
              <a:rPr lang="en-US" sz="2800" dirty="0" err="1" smtClean="0"/>
              <a:t>timbul</a:t>
            </a:r>
            <a:r>
              <a:rPr lang="en-US" sz="2800" dirty="0" smtClean="0"/>
              <a:t> </a:t>
            </a:r>
            <a:r>
              <a:rPr lang="en-US" sz="2800" dirty="0" err="1" smtClean="0"/>
              <a:t>karena</a:t>
            </a:r>
            <a:r>
              <a:rPr lang="en-US" sz="2800" dirty="0" smtClean="0"/>
              <a:t> </a:t>
            </a:r>
            <a:r>
              <a:rPr lang="en-US" sz="2800" dirty="0" err="1" smtClean="0"/>
              <a:t>faktor-faktor</a:t>
            </a:r>
            <a:r>
              <a:rPr lang="en-US" sz="2800" dirty="0" smtClean="0"/>
              <a:t> </a:t>
            </a:r>
            <a:r>
              <a:rPr lang="en-US" sz="2800" dirty="0" err="1" smtClean="0"/>
              <a:t>saluran</a:t>
            </a:r>
            <a:r>
              <a:rPr lang="en-US" sz="2800" dirty="0" smtClean="0"/>
              <a:t> </a:t>
            </a:r>
            <a:r>
              <a:rPr lang="en-US" sz="2800" dirty="0" err="1" smtClean="0"/>
              <a:t>pasokan</a:t>
            </a:r>
            <a:r>
              <a:rPr lang="en-US" sz="2800" dirty="0" smtClean="0"/>
              <a:t>. </a:t>
            </a:r>
            <a:r>
              <a:rPr lang="en-US" sz="2800" dirty="0" err="1" smtClean="0"/>
              <a:t>Seorang</a:t>
            </a:r>
            <a:r>
              <a:rPr lang="en-US" sz="2800" dirty="0" smtClean="0"/>
              <a:t> </a:t>
            </a:r>
            <a:r>
              <a:rPr lang="en-US" sz="2800" dirty="0" err="1" smtClean="0"/>
              <a:t>manajer</a:t>
            </a:r>
            <a:r>
              <a:rPr lang="en-US" sz="2800" dirty="0" smtClean="0"/>
              <a:t> </a:t>
            </a:r>
            <a:r>
              <a:rPr lang="en-US" sz="2800" dirty="0" err="1" smtClean="0"/>
              <a:t>logistik</a:t>
            </a:r>
            <a:r>
              <a:rPr lang="en-US" sz="2800" dirty="0" smtClean="0"/>
              <a:t> </a:t>
            </a:r>
            <a:r>
              <a:rPr lang="en-US" sz="2800" dirty="0" err="1" smtClean="0"/>
              <a:t>harus</a:t>
            </a:r>
            <a:r>
              <a:rPr lang="en-US" sz="2800" dirty="0" smtClean="0"/>
              <a:t> </a:t>
            </a:r>
            <a:r>
              <a:rPr lang="en-US" sz="2800" dirty="0" err="1" smtClean="0"/>
              <a:t>bisa</a:t>
            </a:r>
            <a:r>
              <a:rPr lang="en-US" sz="2800" dirty="0" smtClean="0"/>
              <a:t> </a:t>
            </a:r>
            <a:r>
              <a:rPr lang="en-US" sz="2800" dirty="0" err="1" smtClean="0"/>
              <a:t>memperkirakan</a:t>
            </a:r>
            <a:r>
              <a:rPr lang="en-US" sz="2800" dirty="0" smtClean="0"/>
              <a:t> </a:t>
            </a:r>
            <a:r>
              <a:rPr lang="en-US" sz="2800" dirty="0" err="1" smtClean="0"/>
              <a:t>hubungan</a:t>
            </a:r>
            <a:r>
              <a:rPr lang="en-US" sz="2800" dirty="0" smtClean="0"/>
              <a:t> </a:t>
            </a:r>
            <a:r>
              <a:rPr lang="en-US" sz="2800" dirty="0" err="1" smtClean="0"/>
              <a:t>antar</a:t>
            </a:r>
            <a:r>
              <a:rPr lang="en-US" sz="2800" dirty="0" smtClean="0"/>
              <a:t> </a:t>
            </a:r>
            <a:r>
              <a:rPr lang="en-US" sz="2800" dirty="0" err="1" smtClean="0"/>
              <a:t>biaya</a:t>
            </a:r>
            <a:r>
              <a:rPr lang="en-US" sz="2800" dirty="0" smtClean="0"/>
              <a:t> yang </a:t>
            </a:r>
            <a:r>
              <a:rPr lang="en-US" sz="2800" dirty="0" err="1" smtClean="0"/>
              <a:t>terjadi</a:t>
            </a:r>
            <a:r>
              <a:rPr lang="en-US" sz="2800" dirty="0" smtClean="0"/>
              <a:t> </a:t>
            </a:r>
            <a:r>
              <a:rPr lang="en-US" sz="2800" dirty="0" err="1" smtClean="0"/>
              <a:t>untuk</a:t>
            </a:r>
            <a:r>
              <a:rPr lang="en-US" sz="2800" dirty="0" smtClean="0"/>
              <a:t> </a:t>
            </a:r>
            <a:r>
              <a:rPr lang="en-US" sz="2800" dirty="0" err="1" smtClean="0"/>
              <a:t>menghindari</a:t>
            </a:r>
            <a:r>
              <a:rPr lang="en-US" sz="2800" dirty="0" smtClean="0"/>
              <a:t> </a:t>
            </a:r>
            <a:r>
              <a:rPr lang="en-US" sz="2800" dirty="0" err="1" smtClean="0"/>
              <a:t>peningkatan</a:t>
            </a:r>
            <a:r>
              <a:rPr lang="en-US" sz="2800" dirty="0" smtClean="0"/>
              <a:t> </a:t>
            </a:r>
            <a:r>
              <a:rPr lang="en-US" sz="2800" dirty="0" err="1" smtClean="0"/>
              <a:t>biaya</a:t>
            </a:r>
            <a:r>
              <a:rPr lang="en-US" sz="2800" dirty="0" smtClean="0"/>
              <a:t> yang </a:t>
            </a:r>
            <a:r>
              <a:rPr lang="en-US" sz="2800" dirty="0" err="1" smtClean="0"/>
              <a:t>akhirnya</a:t>
            </a:r>
            <a:r>
              <a:rPr lang="en-US" sz="2800" dirty="0" smtClean="0"/>
              <a:t> </a:t>
            </a:r>
            <a:r>
              <a:rPr lang="en-US" sz="2800" dirty="0" err="1" smtClean="0"/>
              <a:t>memberikan</a:t>
            </a:r>
            <a:r>
              <a:rPr lang="en-US" sz="2800" dirty="0" smtClean="0"/>
              <a:t> </a:t>
            </a:r>
            <a:r>
              <a:rPr lang="en-US" sz="2800" dirty="0" err="1" smtClean="0"/>
              <a:t>masalah</a:t>
            </a:r>
            <a:r>
              <a:rPr lang="en-US" sz="2800" dirty="0" smtClean="0"/>
              <a:t> </a:t>
            </a:r>
            <a:r>
              <a:rPr lang="en-US" sz="2800" dirty="0" err="1" smtClean="0"/>
              <a:t>baru</a:t>
            </a:r>
            <a:r>
              <a:rPr lang="en-US" sz="2800" dirty="0" smtClean="0"/>
              <a:t> </a:t>
            </a:r>
            <a:r>
              <a:rPr lang="en-US" sz="2800" dirty="0" err="1" smtClean="0"/>
              <a:t>dalam</a:t>
            </a:r>
            <a:r>
              <a:rPr lang="en-US" sz="2800" dirty="0" smtClean="0"/>
              <a:t> </a:t>
            </a:r>
            <a:r>
              <a:rPr lang="en-US" sz="2800" dirty="0" err="1" smtClean="0"/>
              <a:t>pasokan</a:t>
            </a:r>
            <a:r>
              <a:rPr lang="en-US" sz="2800" dirty="0" smtClean="0"/>
              <a:t> </a:t>
            </a:r>
          </a:p>
          <a:p>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pPr eaLnBrk="1" hangingPunct="1"/>
            <a:r>
              <a:rPr lang="en-US" sz="3600" smtClean="0"/>
              <a:t>Konsep Biaya Total</a:t>
            </a:r>
          </a:p>
        </p:txBody>
      </p:sp>
      <p:sp>
        <p:nvSpPr>
          <p:cNvPr id="21507" name="Content Placeholder 2"/>
          <p:cNvSpPr>
            <a:spLocks noGrp="1"/>
          </p:cNvSpPr>
          <p:nvPr>
            <p:ph idx="1"/>
          </p:nvPr>
        </p:nvSpPr>
        <p:spPr>
          <a:xfrm>
            <a:off x="612775" y="1600200"/>
            <a:ext cx="8153400" cy="4495800"/>
          </a:xfrm>
        </p:spPr>
        <p:txBody>
          <a:bodyPr/>
          <a:lstStyle/>
          <a:p>
            <a:pPr eaLnBrk="1" hangingPunct="1">
              <a:buFont typeface="Wingdings" pitchFamily="2" charset="2"/>
              <a:buNone/>
            </a:pPr>
            <a:r>
              <a:rPr lang="id-ID" sz="2000" dirty="0" smtClean="0"/>
              <a:t>Tiap kemungkinan sistem logistik pasar akan mengakibatkan biaya berikut </a:t>
            </a:r>
            <a:r>
              <a:rPr lang="en-US" sz="2000" dirty="0" smtClean="0"/>
              <a:t>: </a:t>
            </a:r>
            <a:r>
              <a:rPr lang="id-ID" sz="2000" b="1" dirty="0" smtClean="0"/>
              <a:t>Kotler (2002:616) </a:t>
            </a:r>
            <a:endParaRPr lang="en-US" sz="2000" dirty="0" smtClean="0"/>
          </a:p>
          <a:p>
            <a:pPr eaLnBrk="1" hangingPunct="1">
              <a:buFont typeface="Wingdings" pitchFamily="2" charset="2"/>
              <a:buNone/>
            </a:pPr>
            <a:r>
              <a:rPr lang="en-US" sz="2000" dirty="0" smtClean="0"/>
              <a:t>			</a:t>
            </a:r>
            <a:r>
              <a:rPr lang="id-ID" sz="2000" b="1" dirty="0" smtClean="0"/>
              <a:t>M = T + FW + VW + S</a:t>
            </a:r>
            <a:endParaRPr lang="en-US" sz="2000" b="1" dirty="0" smtClean="0"/>
          </a:p>
          <a:p>
            <a:pPr eaLnBrk="1" hangingPunct="1">
              <a:buFont typeface="Wingdings" pitchFamily="2" charset="2"/>
              <a:buNone/>
            </a:pPr>
            <a:r>
              <a:rPr lang="en-US" sz="2000" dirty="0" smtClean="0"/>
              <a:t>	</a:t>
            </a:r>
            <a:r>
              <a:rPr lang="id-ID" sz="2000" dirty="0" smtClean="0"/>
              <a:t>Dimana : </a:t>
            </a:r>
            <a:endParaRPr lang="en-US" sz="2000" dirty="0" smtClean="0"/>
          </a:p>
          <a:p>
            <a:pPr eaLnBrk="1" hangingPunct="1">
              <a:buFont typeface="Wingdings" pitchFamily="2" charset="2"/>
              <a:buNone/>
            </a:pPr>
            <a:r>
              <a:rPr lang="en-US" sz="2000" dirty="0" smtClean="0"/>
              <a:t>	</a:t>
            </a:r>
            <a:r>
              <a:rPr lang="id-ID" sz="2000" dirty="0" smtClean="0"/>
              <a:t>M = total biaya logistik pasar untuk sistem yang diusulkan</a:t>
            </a:r>
            <a:endParaRPr lang="en-US" sz="2000" dirty="0" smtClean="0"/>
          </a:p>
          <a:p>
            <a:pPr eaLnBrk="1" hangingPunct="1">
              <a:buFont typeface="Wingdings" pitchFamily="2" charset="2"/>
              <a:buNone/>
            </a:pPr>
            <a:r>
              <a:rPr lang="en-US" sz="2000" dirty="0" smtClean="0"/>
              <a:t>	</a:t>
            </a:r>
            <a:r>
              <a:rPr lang="id-ID" sz="2000" dirty="0" smtClean="0"/>
              <a:t>T = total biaya pengangkutan untuk sistem yang diusulkan</a:t>
            </a:r>
            <a:endParaRPr lang="en-US" sz="2000" dirty="0" smtClean="0"/>
          </a:p>
          <a:p>
            <a:pPr eaLnBrk="1" hangingPunct="1">
              <a:buFont typeface="Wingdings" pitchFamily="2" charset="2"/>
              <a:buNone/>
            </a:pPr>
            <a:r>
              <a:rPr lang="en-US" sz="2000" dirty="0" smtClean="0"/>
              <a:t>	</a:t>
            </a:r>
            <a:r>
              <a:rPr lang="id-ID" sz="2000" dirty="0" smtClean="0"/>
              <a:t>FW = total biaya tetap penggudangan (fixed warehouse cost) untuk sistem yang diusulkan.</a:t>
            </a:r>
            <a:endParaRPr lang="en-US" sz="2000" dirty="0" smtClean="0"/>
          </a:p>
          <a:p>
            <a:pPr eaLnBrk="1" hangingPunct="1">
              <a:buFont typeface="Wingdings" pitchFamily="2" charset="2"/>
              <a:buNone/>
            </a:pPr>
            <a:r>
              <a:rPr lang="en-US" sz="2000" dirty="0" smtClean="0"/>
              <a:t>	</a:t>
            </a:r>
            <a:r>
              <a:rPr lang="id-ID" sz="2000" dirty="0" smtClean="0"/>
              <a:t>VW = total biaya variabel penggudangan (termasuk persediaan) untuk sistem yang diusulkan.</a:t>
            </a:r>
            <a:endParaRPr lang="en-US" sz="2000" dirty="0" smtClean="0"/>
          </a:p>
          <a:p>
            <a:pPr eaLnBrk="1" hangingPunct="1">
              <a:buFont typeface="Wingdings" pitchFamily="2" charset="2"/>
              <a:buNone/>
            </a:pPr>
            <a:r>
              <a:rPr lang="en-US" sz="2000" dirty="0" smtClean="0"/>
              <a:t>	</a:t>
            </a:r>
            <a:r>
              <a:rPr lang="id-ID" sz="2000" dirty="0" smtClean="0"/>
              <a:t>S = total biaya kehilangan penjualan (cost of lost sales) karena penundaan pengiriman rata-rata diterapkan sistem yang diusulkan.</a:t>
            </a:r>
            <a:endParaRPr lang="en-US" sz="2000" dirty="0" smtClean="0"/>
          </a:p>
          <a:p>
            <a:pPr eaLnBrk="1" hangingPunct="1"/>
            <a:endParaRPr lang="en-US" sz="2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5720" y="228600"/>
            <a:ext cx="8153400" cy="990600"/>
          </a:xfrm>
        </p:spPr>
        <p:txBody>
          <a:bodyPr/>
          <a:lstStyle/>
          <a:p>
            <a:pPr eaLnBrk="1" hangingPunct="1"/>
            <a:endParaRPr lang="id-ID" smtClean="0"/>
          </a:p>
        </p:txBody>
      </p:sp>
      <p:sp>
        <p:nvSpPr>
          <p:cNvPr id="22531" name="Content Placeholder 2"/>
          <p:cNvSpPr>
            <a:spLocks noGrp="1"/>
          </p:cNvSpPr>
          <p:nvPr>
            <p:ph idx="1"/>
          </p:nvPr>
        </p:nvSpPr>
        <p:spPr>
          <a:xfrm>
            <a:off x="285720" y="1600200"/>
            <a:ext cx="8153400" cy="4495800"/>
          </a:xfrm>
        </p:spPr>
        <p:txBody>
          <a:bodyPr>
            <a:normAutofit lnSpcReduction="10000"/>
          </a:bodyPr>
          <a:lstStyle/>
          <a:p>
            <a:pPr eaLnBrk="1" hangingPunct="1"/>
            <a:r>
              <a:rPr lang="id-ID" sz="2000" dirty="0" smtClean="0"/>
              <a:t>Untuk memilih sistem logistik pasar perlu diteliti biaya total (M) yang berkaitan dengan tiap sistem yang diusulkan serta memilih sistem yang meminimumkan biaya total tersebut. Jika sulit mengukur S, perusahaan harus mengarah ke meminimumkan T + FW + VW untuk level tertentu sasaran pelayanan pelanggan.</a:t>
            </a:r>
            <a:endParaRPr lang="en-US" sz="2000" dirty="0" smtClean="0"/>
          </a:p>
          <a:p>
            <a:pPr eaLnBrk="1" hangingPunct="1">
              <a:buFont typeface="Wingdings" pitchFamily="2" charset="2"/>
              <a:buNone/>
            </a:pPr>
            <a:endParaRPr lang="en-US" sz="2000" dirty="0" smtClean="0"/>
          </a:p>
          <a:p>
            <a:pPr eaLnBrk="1" hangingPunct="1"/>
            <a:r>
              <a:rPr lang="id-ID" sz="2000" b="1" dirty="0" smtClean="0"/>
              <a:t>Kotler ( 2002 : 616 ) </a:t>
            </a:r>
            <a:r>
              <a:rPr lang="id-ID" sz="2000" dirty="0" smtClean="0"/>
              <a:t>menerangkan bahwa ,empat keputusan utama yang harus dibuat berkenaan dengan logistik pasar, adalah:</a:t>
            </a:r>
            <a:endParaRPr lang="en-US" sz="2000" dirty="0" smtClean="0"/>
          </a:p>
          <a:p>
            <a:pPr eaLnBrk="1" hangingPunct="1">
              <a:buFont typeface="Wingdings" pitchFamily="2" charset="2"/>
              <a:buNone/>
            </a:pPr>
            <a:r>
              <a:rPr lang="en-US" sz="2000" i="1" dirty="0" smtClean="0"/>
              <a:t>	</a:t>
            </a:r>
            <a:r>
              <a:rPr lang="id-ID" sz="2000" i="1" dirty="0" smtClean="0"/>
              <a:t>“ 1. Bagaimana sebaiknya pesanan ditangani</a:t>
            </a:r>
            <a:r>
              <a:rPr lang="en-US" sz="2000" i="1" dirty="0" smtClean="0"/>
              <a:t>?</a:t>
            </a:r>
            <a:r>
              <a:rPr lang="id-ID" sz="2000" i="1" dirty="0" smtClean="0"/>
              <a:t> (pemrosesan pesanan),</a:t>
            </a:r>
            <a:endParaRPr lang="en-US" sz="2000" dirty="0" smtClean="0"/>
          </a:p>
          <a:p>
            <a:pPr eaLnBrk="1" hangingPunct="1">
              <a:buFont typeface="Wingdings" pitchFamily="2" charset="2"/>
              <a:buNone/>
            </a:pPr>
            <a:r>
              <a:rPr lang="en-US" sz="2000" i="1" dirty="0" smtClean="0"/>
              <a:t>	</a:t>
            </a:r>
            <a:r>
              <a:rPr lang="id-ID" sz="2000" i="1" dirty="0" smtClean="0"/>
              <a:t>2. Diman</a:t>
            </a:r>
            <a:r>
              <a:rPr lang="en-US" sz="2000" i="1" dirty="0" smtClean="0"/>
              <a:t>a</a:t>
            </a:r>
            <a:r>
              <a:rPr lang="id-ID" sz="2000" i="1" dirty="0" smtClean="0"/>
              <a:t> persediaan sebaiknya ditempatkan? (penggudangan),</a:t>
            </a:r>
            <a:endParaRPr lang="en-US" sz="2000" dirty="0" smtClean="0"/>
          </a:p>
          <a:p>
            <a:pPr eaLnBrk="1" hangingPunct="1">
              <a:buFont typeface="Wingdings" pitchFamily="2" charset="2"/>
              <a:buNone/>
            </a:pPr>
            <a:r>
              <a:rPr lang="en-US" sz="2000" i="1" dirty="0" smtClean="0"/>
              <a:t>	</a:t>
            </a:r>
            <a:r>
              <a:rPr lang="id-ID" sz="2000" i="1" dirty="0" smtClean="0"/>
              <a:t>3. Berapa banyak persediaan yang harus disimpan? (persediaan), dan </a:t>
            </a:r>
            <a:endParaRPr lang="en-US" sz="2000" dirty="0" smtClean="0"/>
          </a:p>
          <a:p>
            <a:pPr eaLnBrk="1" hangingPunct="1">
              <a:buFont typeface="Wingdings" pitchFamily="2" charset="2"/>
              <a:buNone/>
            </a:pPr>
            <a:r>
              <a:rPr lang="en-US" sz="2000" i="1" dirty="0" smtClean="0"/>
              <a:t>	</a:t>
            </a:r>
            <a:r>
              <a:rPr lang="id-ID" sz="2000" i="1" dirty="0" smtClean="0"/>
              <a:t>4. Bagaimana sebaiknya barang dikirimkan ?(pengangkutan). “</a:t>
            </a:r>
            <a:endParaRPr lang="en-US" sz="2000" dirty="0" smtClean="0"/>
          </a:p>
          <a:p>
            <a:pPr eaLnBrk="1" hangingPunct="1"/>
            <a:endParaRPr lang="en-US" sz="2000" dirty="0" smtClean="0"/>
          </a:p>
          <a:p>
            <a:pPr eaLnBrk="1" hangingPunct="1">
              <a:buNone/>
            </a:pPr>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Pengertian Manajemen Logistik</a:t>
            </a:r>
            <a:endParaRPr lang="id-ID" dirty="0"/>
          </a:p>
        </p:txBody>
      </p:sp>
      <p:sp>
        <p:nvSpPr>
          <p:cNvPr id="3" name="Content Placeholder 2"/>
          <p:cNvSpPr>
            <a:spLocks noGrp="1"/>
          </p:cNvSpPr>
          <p:nvPr>
            <p:ph idx="1"/>
          </p:nvPr>
        </p:nvSpPr>
        <p:spPr/>
        <p:txBody>
          <a:bodyPr>
            <a:normAutofit lnSpcReduction="10000"/>
          </a:bodyPr>
          <a:lstStyle/>
          <a:p>
            <a:endParaRPr lang="id-ID" sz="2400" dirty="0" smtClean="0"/>
          </a:p>
          <a:p>
            <a:endParaRPr lang="id-ID" sz="2400" dirty="0"/>
          </a:p>
          <a:p>
            <a:endParaRPr lang="id-ID" sz="2400" dirty="0" smtClean="0"/>
          </a:p>
          <a:p>
            <a:endParaRPr lang="id-ID" sz="2400" dirty="0"/>
          </a:p>
          <a:p>
            <a:endParaRPr lang="id-ID" sz="2400" dirty="0" smtClean="0"/>
          </a:p>
          <a:p>
            <a:pPr>
              <a:buNone/>
            </a:pPr>
            <a:endParaRPr lang="id-ID" sz="2400" dirty="0" smtClean="0"/>
          </a:p>
          <a:p>
            <a:pPr>
              <a:buNone/>
            </a:pPr>
            <a:r>
              <a:rPr lang="id-ID" sz="2400" dirty="0" smtClean="0"/>
              <a:t>	Manajemen lebih menitik beratkan pada cara untuk mengelola barang melalui tindakan-tindakan perencanaan dan penentuan kebutuhan, pengadaan, penyimpanan, penyaluran, pemeliharaan dan penghapusan untuk mencapai tujuan yang telah ditetapkan. </a:t>
            </a:r>
          </a:p>
          <a:p>
            <a:endParaRPr lang="id-ID" sz="2400" dirty="0"/>
          </a:p>
        </p:txBody>
      </p:sp>
      <p:pic>
        <p:nvPicPr>
          <p:cNvPr id="4" name="Picture 1"/>
          <p:cNvPicPr>
            <a:picLocks noChangeAspect="1" noChangeArrowheads="1"/>
          </p:cNvPicPr>
          <p:nvPr/>
        </p:nvPicPr>
        <p:blipFill>
          <a:blip r:embed="rId2"/>
          <a:srcRect/>
          <a:stretch>
            <a:fillRect/>
          </a:stretch>
        </p:blipFill>
        <p:spPr bwMode="auto">
          <a:xfrm>
            <a:off x="1857356" y="1408683"/>
            <a:ext cx="4714908" cy="260132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A. Hasyim Ali menterjemahkan pendapat P. Bowersox tentang pengertian logistik modern.</a:t>
            </a:r>
          </a:p>
          <a:p>
            <a:r>
              <a:rPr lang="id-ID" sz="2400" dirty="0" smtClean="0"/>
              <a:t>Logistik modern yaitu proses pengelolaan yang strategis terhadap pemindahan dan penyimpanan barang, suku cadang, dan barang jadi dari para supplier, diantara fasilitas-fasilitas perusahaan dan kepada para pelanggan.</a:t>
            </a:r>
          </a:p>
          <a:p>
            <a:endParaRPr lang="id-ID"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Logistik</a:t>
            </a:r>
            <a:endParaRPr lang="id-ID" dirty="0"/>
          </a:p>
        </p:txBody>
      </p:sp>
      <p:sp>
        <p:nvSpPr>
          <p:cNvPr id="3" name="Content Placeholder 2"/>
          <p:cNvSpPr>
            <a:spLocks noGrp="1"/>
          </p:cNvSpPr>
          <p:nvPr>
            <p:ph idx="1"/>
          </p:nvPr>
        </p:nvSpPr>
        <p:spPr/>
        <p:txBody>
          <a:bodyPr>
            <a:normAutofit/>
          </a:bodyPr>
          <a:lstStyle/>
          <a:p>
            <a:r>
              <a:rPr lang="id-ID" sz="2400" dirty="0" smtClean="0"/>
              <a:t>Logistik berasal dari bahasa Yunani Kuno yaitu ’Logistikos’ yang berarti ’terdidik/pandai’ dalam memperkirakan/berhitung. </a:t>
            </a:r>
          </a:p>
          <a:p>
            <a:r>
              <a:rPr lang="id-ID" sz="2400" dirty="0" smtClean="0"/>
              <a:t>Donald J.Bowersok (2000), </a:t>
            </a:r>
            <a:r>
              <a:rPr lang="en-US" sz="2400" dirty="0" err="1" smtClean="0"/>
              <a:t>Logistik</a:t>
            </a:r>
            <a:r>
              <a:rPr lang="en-US" sz="2400" dirty="0" smtClean="0"/>
              <a:t> </a:t>
            </a:r>
            <a:r>
              <a:rPr lang="en-US" sz="2400" dirty="0" err="1" smtClean="0"/>
              <a:t>adalah</a:t>
            </a:r>
            <a:r>
              <a:rPr lang="en-US" sz="2400" dirty="0" smtClean="0"/>
              <a:t> </a:t>
            </a:r>
            <a:r>
              <a:rPr lang="en-US" sz="2400" dirty="0" err="1" smtClean="0"/>
              <a:t>proses</a:t>
            </a:r>
            <a:r>
              <a:rPr lang="en-US" sz="2400" dirty="0" smtClean="0"/>
              <a:t> </a:t>
            </a:r>
            <a:r>
              <a:rPr lang="en-US" sz="2400" dirty="0" err="1" smtClean="0"/>
              <a:t>pengelolaan</a:t>
            </a:r>
            <a:r>
              <a:rPr lang="en-US" sz="2400" dirty="0" smtClean="0"/>
              <a:t> yang </a:t>
            </a:r>
            <a:r>
              <a:rPr lang="en-US" sz="2400" dirty="0" err="1" smtClean="0"/>
              <a:t>strategis</a:t>
            </a:r>
            <a:r>
              <a:rPr lang="en-US" sz="2400" dirty="0" smtClean="0"/>
              <a:t> </a:t>
            </a:r>
            <a:r>
              <a:rPr lang="en-US" sz="2400" dirty="0" err="1" smtClean="0"/>
              <a:t>terhadap</a:t>
            </a:r>
            <a:r>
              <a:rPr lang="en-US" sz="2400" dirty="0" smtClean="0"/>
              <a:t> </a:t>
            </a:r>
            <a:r>
              <a:rPr lang="en-US" sz="2400" dirty="0" err="1" smtClean="0"/>
              <a:t>pemindahan</a:t>
            </a:r>
            <a:r>
              <a:rPr lang="en-US" sz="2400" dirty="0" smtClean="0"/>
              <a:t> </a:t>
            </a:r>
            <a:r>
              <a:rPr lang="en-US" sz="2400" dirty="0" err="1" smtClean="0"/>
              <a:t>dan</a:t>
            </a:r>
            <a:r>
              <a:rPr lang="en-US" sz="2400" dirty="0" smtClean="0"/>
              <a:t> </a:t>
            </a:r>
            <a:r>
              <a:rPr lang="en-US" sz="2400" dirty="0" err="1" smtClean="0"/>
              <a:t>penyimpanan</a:t>
            </a:r>
            <a:r>
              <a:rPr lang="en-US" sz="2400" dirty="0" smtClean="0"/>
              <a:t> </a:t>
            </a:r>
            <a:r>
              <a:rPr lang="en-US" sz="2400" dirty="0" err="1" smtClean="0"/>
              <a:t>strategis</a:t>
            </a:r>
            <a:r>
              <a:rPr lang="en-US" sz="2400" dirty="0" smtClean="0"/>
              <a:t> </a:t>
            </a:r>
            <a:r>
              <a:rPr lang="en-US" sz="2400" dirty="0" err="1" smtClean="0"/>
              <a:t>barang</a:t>
            </a:r>
            <a:r>
              <a:rPr lang="en-US" sz="2400" dirty="0" smtClean="0"/>
              <a:t>, </a:t>
            </a:r>
            <a:r>
              <a:rPr lang="en-US" sz="2400" dirty="0" err="1" smtClean="0"/>
              <a:t>suku</a:t>
            </a:r>
            <a:r>
              <a:rPr lang="en-US" sz="2400" dirty="0" smtClean="0"/>
              <a:t> </a:t>
            </a:r>
            <a:r>
              <a:rPr lang="en-US" sz="2400" dirty="0" err="1" smtClean="0"/>
              <a:t>cadang</a:t>
            </a:r>
            <a:r>
              <a:rPr lang="en-US" sz="2400" dirty="0" smtClean="0"/>
              <a:t> </a:t>
            </a:r>
            <a:r>
              <a:rPr lang="en-US" sz="2400" dirty="0" err="1" smtClean="0"/>
              <a:t>dan</a:t>
            </a:r>
            <a:r>
              <a:rPr lang="en-US" sz="2400" dirty="0" smtClean="0"/>
              <a:t> </a:t>
            </a:r>
            <a:r>
              <a:rPr lang="en-US" sz="2400" dirty="0" err="1" smtClean="0"/>
              <a:t>barang</a:t>
            </a:r>
            <a:r>
              <a:rPr lang="en-US" sz="2400" dirty="0" smtClean="0"/>
              <a:t> </a:t>
            </a:r>
            <a:r>
              <a:rPr lang="en-US" sz="2400" dirty="0" err="1" smtClean="0"/>
              <a:t>dari</a:t>
            </a:r>
            <a:r>
              <a:rPr lang="en-US" sz="2400" dirty="0" smtClean="0"/>
              <a:t> </a:t>
            </a:r>
            <a:r>
              <a:rPr lang="en-US" sz="2400" dirty="0" err="1" smtClean="0"/>
              <a:t>para</a:t>
            </a:r>
            <a:r>
              <a:rPr lang="en-US" sz="2400" dirty="0" smtClean="0"/>
              <a:t> </a:t>
            </a:r>
            <a:r>
              <a:rPr lang="en-US" sz="2400" dirty="0" err="1" smtClean="0"/>
              <a:t>suplier</a:t>
            </a:r>
            <a:r>
              <a:rPr lang="en-US" sz="2400" dirty="0" smtClean="0"/>
              <a:t>, </a:t>
            </a:r>
            <a:r>
              <a:rPr lang="en-US" sz="2400" dirty="0" err="1" smtClean="0"/>
              <a:t>diantara</a:t>
            </a:r>
            <a:r>
              <a:rPr lang="en-US" sz="2400" dirty="0" smtClean="0"/>
              <a:t> </a:t>
            </a:r>
            <a:r>
              <a:rPr lang="en-US" sz="2400" dirty="0" err="1" smtClean="0"/>
              <a:t>fasilitas-fasilitas</a:t>
            </a:r>
            <a:r>
              <a:rPr lang="en-US" sz="2400" dirty="0" smtClean="0"/>
              <a:t> </a:t>
            </a:r>
            <a:r>
              <a:rPr lang="en-US" sz="2400" dirty="0" err="1" smtClean="0"/>
              <a:t>perusahaan</a:t>
            </a:r>
            <a:r>
              <a:rPr lang="en-US" sz="2400" dirty="0" smtClean="0"/>
              <a:t> </a:t>
            </a:r>
            <a:r>
              <a:rPr lang="en-US" sz="2400" dirty="0" err="1" smtClean="0"/>
              <a:t>dan</a:t>
            </a:r>
            <a:r>
              <a:rPr lang="en-US" sz="2400" dirty="0" smtClean="0"/>
              <a:t> </a:t>
            </a:r>
            <a:r>
              <a:rPr lang="en-US" sz="2400" dirty="0" err="1" smtClean="0"/>
              <a:t>kepada</a:t>
            </a:r>
            <a:r>
              <a:rPr lang="en-US" sz="2400" dirty="0" smtClean="0"/>
              <a:t> </a:t>
            </a:r>
            <a:r>
              <a:rPr lang="en-US" sz="2400" dirty="0" err="1" smtClean="0"/>
              <a:t>para</a:t>
            </a:r>
            <a:r>
              <a:rPr lang="en-US" sz="2400" dirty="0" smtClean="0"/>
              <a:t> </a:t>
            </a:r>
            <a:r>
              <a:rPr lang="en-US" sz="2400" dirty="0" err="1" smtClean="0"/>
              <a:t>langganan</a:t>
            </a:r>
            <a:r>
              <a:rPr lang="en-US" sz="2400" dirty="0" smtClean="0"/>
              <a:t>. (</a:t>
            </a:r>
            <a:r>
              <a:rPr lang="en-US" sz="2400" b="1" dirty="0" err="1" smtClean="0"/>
              <a:t>Bowersox</a:t>
            </a:r>
            <a:r>
              <a:rPr lang="en-US" sz="2400" dirty="0" smtClean="0"/>
              <a:t>, </a:t>
            </a:r>
            <a:r>
              <a:rPr lang="en-US" sz="2400" i="1" dirty="0" err="1" smtClean="0"/>
              <a:t>Manajemen</a:t>
            </a:r>
            <a:r>
              <a:rPr lang="en-US" sz="2400" i="1" dirty="0" smtClean="0"/>
              <a:t> </a:t>
            </a:r>
            <a:r>
              <a:rPr lang="en-US" sz="2400" i="1" dirty="0" err="1" smtClean="0"/>
              <a:t>Logistik</a:t>
            </a:r>
            <a:r>
              <a:rPr lang="en-US" sz="2400" dirty="0" smtClean="0"/>
              <a:t>, 1986 : 13)</a:t>
            </a:r>
          </a:p>
          <a:p>
            <a:endParaRPr lang="id-ID"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Ruang Lingkup Manajemen Logistik</a:t>
            </a:r>
            <a:endParaRPr lang="id-ID" dirty="0"/>
          </a:p>
        </p:txBody>
      </p:sp>
      <p:sp>
        <p:nvSpPr>
          <p:cNvPr id="3" name="Content Placeholder 2"/>
          <p:cNvSpPr>
            <a:spLocks noGrp="1"/>
          </p:cNvSpPr>
          <p:nvPr>
            <p:ph idx="1"/>
          </p:nvPr>
        </p:nvSpPr>
        <p:spPr/>
        <p:txBody>
          <a:bodyPr>
            <a:normAutofit lnSpcReduction="10000"/>
          </a:bodyPr>
          <a:lstStyle/>
          <a:p>
            <a:pPr>
              <a:buNone/>
            </a:pPr>
            <a:r>
              <a:rPr lang="id-ID" sz="2400" dirty="0" smtClean="0"/>
              <a:t>1. Peran manajemen logistik dan Pergudangan dalam kehidupan Perusahaan</a:t>
            </a:r>
            <a:br>
              <a:rPr lang="id-ID" sz="2400" dirty="0" smtClean="0"/>
            </a:br>
            <a:r>
              <a:rPr lang="id-ID" sz="2400" dirty="0" smtClean="0"/>
              <a:t>– Evolusi sistem manajemen logistik</a:t>
            </a:r>
            <a:br>
              <a:rPr lang="id-ID" sz="2400" dirty="0" smtClean="0"/>
            </a:br>
            <a:r>
              <a:rPr lang="id-ID" sz="2400" dirty="0" smtClean="0"/>
              <a:t>– Siklus manajemen logistik</a:t>
            </a:r>
            <a:br>
              <a:rPr lang="id-ID" sz="2400" dirty="0" smtClean="0"/>
            </a:br>
            <a:r>
              <a:rPr lang="id-ID" sz="2400" dirty="0" smtClean="0"/>
              <a:t>– Pergudangan sebagai Subsistem dalam sistem logistik</a:t>
            </a:r>
            <a:br>
              <a:rPr lang="id-ID" sz="2400" dirty="0" smtClean="0"/>
            </a:br>
            <a:r>
              <a:rPr lang="id-ID" sz="2400" dirty="0" smtClean="0"/>
              <a:t>– Objektif Manajemen logistik dan Pergudangan</a:t>
            </a:r>
            <a:br>
              <a:rPr lang="id-ID" sz="2400" dirty="0" smtClean="0"/>
            </a:br>
            <a:r>
              <a:rPr lang="id-ID" sz="2400" dirty="0" smtClean="0"/>
              <a:t>– Fungsi manajemen logistik dan pergudangan</a:t>
            </a:r>
            <a:br>
              <a:rPr lang="id-ID" sz="2400" dirty="0" smtClean="0"/>
            </a:br>
            <a:r>
              <a:rPr lang="id-ID" sz="2400" dirty="0" smtClean="0"/>
              <a:t>– Fungsi Pelayanan Sistem logistik dan Pergudangan</a:t>
            </a:r>
            <a:br>
              <a:rPr lang="id-ID" sz="2400" dirty="0" smtClean="0"/>
            </a:br>
            <a:r>
              <a:rPr lang="id-ID" sz="2400" dirty="0" smtClean="0"/>
              <a:t>– Aktivitas gudang</a:t>
            </a:r>
            <a:br>
              <a:rPr lang="id-ID" sz="2400" dirty="0" smtClean="0"/>
            </a:br>
            <a:r>
              <a:rPr lang="id-ID" sz="2400" dirty="0" smtClean="0"/>
              <a:t>– Struktur Pergudangan</a:t>
            </a:r>
            <a:br>
              <a:rPr lang="id-ID" sz="2400" dirty="0" smtClean="0"/>
            </a:br>
            <a:r>
              <a:rPr lang="id-ID" sz="2400" dirty="0" smtClean="0"/>
              <a:t>– Pemilihan Lokasi Gudang</a:t>
            </a:r>
            <a:endParaRPr lang="id-ID"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2. Pemeriksaan/Pengujian Barang</a:t>
            </a:r>
            <a:br>
              <a:rPr lang="id-ID" sz="2400" dirty="0" smtClean="0"/>
            </a:br>
            <a:r>
              <a:rPr lang="id-ID" sz="2400" dirty="0" smtClean="0"/>
              <a:t>– Dasar Pemeriksaan Barang</a:t>
            </a:r>
            <a:br>
              <a:rPr lang="id-ID" sz="2400" dirty="0" smtClean="0"/>
            </a:br>
            <a:r>
              <a:rPr lang="id-ID" sz="2400" dirty="0" smtClean="0"/>
              <a:t>– Kriteria Pemeriksaan total dan sampling</a:t>
            </a:r>
            <a:br>
              <a:rPr lang="id-ID" sz="2400" dirty="0" smtClean="0"/>
            </a:br>
            <a:r>
              <a:rPr lang="id-ID" sz="2400" dirty="0" smtClean="0"/>
              <a:t>– Penentuan ukuran sample</a:t>
            </a:r>
            <a:br>
              <a:rPr lang="id-ID" sz="2400" dirty="0" smtClean="0"/>
            </a:br>
            <a:r>
              <a:rPr lang="id-ID" sz="2400" dirty="0" smtClean="0"/>
              <a:t>– Penentuan Acceptance Level</a:t>
            </a:r>
            <a:br>
              <a:rPr lang="id-ID" sz="2400" dirty="0" smtClean="0"/>
            </a:br>
            <a:r>
              <a:rPr lang="id-ID" sz="2400" dirty="0" smtClean="0"/>
              <a:t>– Pembuatan Berita Acara Pemeriksaan Barang</a:t>
            </a:r>
            <a:endParaRPr lang="id-ID"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3. Administrasi Penerimaan Barang</a:t>
            </a:r>
            <a:br>
              <a:rPr lang="id-ID" sz="2400" dirty="0" smtClean="0"/>
            </a:br>
            <a:r>
              <a:rPr lang="id-ID" sz="2400" dirty="0" smtClean="0"/>
              <a:t>– Prasyarat penerimaan barang</a:t>
            </a:r>
            <a:br>
              <a:rPr lang="id-ID" sz="2400" dirty="0" smtClean="0"/>
            </a:br>
            <a:r>
              <a:rPr lang="id-ID" sz="2400" dirty="0" smtClean="0"/>
              <a:t>– Pembentukan team penerimaan barang</a:t>
            </a:r>
            <a:br>
              <a:rPr lang="id-ID" sz="2400" dirty="0" smtClean="0"/>
            </a:br>
            <a:r>
              <a:rPr lang="id-ID" sz="2400" dirty="0" smtClean="0"/>
              <a:t>– Kriteria penerimaan barang</a:t>
            </a:r>
            <a:br>
              <a:rPr lang="id-ID" sz="2400" dirty="0" smtClean="0"/>
            </a:br>
            <a:r>
              <a:rPr lang="id-ID" sz="2400" dirty="0" smtClean="0"/>
              <a:t>– Sistem dan Prosedur Penerimaan Barang</a:t>
            </a:r>
            <a:br>
              <a:rPr lang="id-ID" sz="2400" dirty="0" smtClean="0"/>
            </a:br>
            <a:r>
              <a:rPr lang="id-ID" sz="2400" dirty="0" smtClean="0"/>
              <a:t>– Dokumen penerimaan barang</a:t>
            </a:r>
            <a:br>
              <a:rPr lang="id-ID" sz="2400" dirty="0" smtClean="0"/>
            </a:br>
            <a:r>
              <a:rPr lang="id-ID" sz="2400" dirty="0" smtClean="0"/>
              <a:t>– Berita Acara Penerimaan Sementara</a:t>
            </a:r>
            <a:br>
              <a:rPr lang="id-ID" sz="2400" dirty="0" smtClean="0"/>
            </a:br>
            <a:r>
              <a:rPr lang="id-ID" sz="2400" dirty="0" smtClean="0"/>
              <a:t>– Berita Acara Penerimaan Barang</a:t>
            </a:r>
            <a:br>
              <a:rPr lang="id-ID" sz="2400" dirty="0" smtClean="0"/>
            </a:br>
            <a:r>
              <a:rPr lang="id-ID" sz="2400" dirty="0" smtClean="0"/>
              <a:t>– Penyusunan laporan transaksi barang</a:t>
            </a:r>
            <a:br>
              <a:rPr lang="id-ID" sz="2400" dirty="0" smtClean="0"/>
            </a:br>
            <a:r>
              <a:rPr lang="id-ID" sz="2400" dirty="0" smtClean="0"/>
              <a:t>– Rekomendasi pembayaran</a:t>
            </a:r>
            <a:endParaRPr lang="id-ID"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400" dirty="0" smtClean="0"/>
              <a:t>4. Administrasi dan Teknik Penyimpanan Barang</a:t>
            </a:r>
            <a:br>
              <a:rPr lang="id-ID" sz="2400" dirty="0" smtClean="0"/>
            </a:br>
            <a:r>
              <a:rPr lang="id-ID" sz="2400" dirty="0" smtClean="0"/>
              <a:t>– Sistem dan Prosedur Penyimpanan Barang</a:t>
            </a:r>
            <a:br>
              <a:rPr lang="id-ID" sz="2400" dirty="0" smtClean="0"/>
            </a:br>
            <a:r>
              <a:rPr lang="id-ID" sz="2400" dirty="0" smtClean="0"/>
              <a:t>– Dokumen yang digunakan untuk penyimpanan barang</a:t>
            </a:r>
            <a:br>
              <a:rPr lang="id-ID" sz="2400" dirty="0" smtClean="0"/>
            </a:br>
            <a:r>
              <a:rPr lang="id-ID" sz="2400" dirty="0" smtClean="0"/>
              <a:t>– Tatacara Pengisian Kartu Barang</a:t>
            </a:r>
            <a:br>
              <a:rPr lang="id-ID" sz="2400" dirty="0" smtClean="0"/>
            </a:br>
            <a:r>
              <a:rPr lang="id-ID" sz="2400" dirty="0" smtClean="0"/>
              <a:t>– Tatacara Pengisian Kartu Administrasi Persediaan</a:t>
            </a:r>
            <a:br>
              <a:rPr lang="id-ID" sz="2400" dirty="0" smtClean="0"/>
            </a:br>
            <a:r>
              <a:rPr lang="id-ID" sz="2400" dirty="0" smtClean="0"/>
              <a:t>– Tatacara perhitungan nilai persediaan barang</a:t>
            </a:r>
            <a:endParaRPr lang="id-ID" sz="2400"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1604</TotalTime>
  <Words>643</Words>
  <Application>Microsoft Office PowerPoint</Application>
  <PresentationFormat>On-screen Show (4:3)</PresentationFormat>
  <Paragraphs>122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Technic</vt:lpstr>
      <vt:lpstr>MANAJEMEN LOGISTIK</vt:lpstr>
      <vt:lpstr>Referensi </vt:lpstr>
      <vt:lpstr>Pengertian Manajemen Logistik</vt:lpstr>
      <vt:lpstr>Slide 4</vt:lpstr>
      <vt:lpstr>Pengertian Logistik</vt:lpstr>
      <vt:lpstr>Ruang Lingkup Manajemen Logistik</vt:lpstr>
      <vt:lpstr>Slide 7</vt:lpstr>
      <vt:lpstr>Slide 8</vt:lpstr>
      <vt:lpstr>Slide 9</vt:lpstr>
      <vt:lpstr>Slide 10</vt:lpstr>
      <vt:lpstr>Slide 11</vt:lpstr>
      <vt:lpstr>Slide 12</vt:lpstr>
      <vt:lpstr>Slide 13</vt:lpstr>
      <vt:lpstr>Slide 14</vt:lpstr>
      <vt:lpstr>Slide 15</vt:lpstr>
      <vt:lpstr>Slide 16</vt:lpstr>
      <vt:lpstr>Fungsi Manajemen Logistik</vt:lpstr>
      <vt:lpstr>Jenis barang dalam manajemen logistik</vt:lpstr>
      <vt:lpstr>Asas-asas manajemen logistik </vt:lpstr>
      <vt:lpstr>Slide 20</vt:lpstr>
      <vt:lpstr>Aktivitas Logistik</vt:lpstr>
      <vt:lpstr>Slide 22</vt:lpstr>
      <vt:lpstr>Slide 23</vt:lpstr>
      <vt:lpstr>Konsep Biaya Total</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LOGISTIK</dc:title>
  <dc:creator>talitha</dc:creator>
  <cp:lastModifiedBy>talitha</cp:lastModifiedBy>
  <cp:revision>92</cp:revision>
  <dcterms:created xsi:type="dcterms:W3CDTF">2015-02-25T03:06:53Z</dcterms:created>
  <dcterms:modified xsi:type="dcterms:W3CDTF">2016-09-13T06:28:50Z</dcterms:modified>
</cp:coreProperties>
</file>